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58" r:id="rId4"/>
    <p:sldId id="259" r:id="rId5"/>
    <p:sldId id="263" r:id="rId6"/>
    <p:sldId id="260" r:id="rId7"/>
    <p:sldId id="261" r:id="rId8"/>
    <p:sldId id="264" r:id="rId9"/>
    <p:sldId id="265" r:id="rId10"/>
    <p:sldId id="266" r:id="rId11"/>
    <p:sldId id="269" r:id="rId12"/>
    <p:sldId id="267" r:id="rId13"/>
    <p:sldId id="262" r:id="rId14"/>
    <p:sldId id="268"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1727147-EF62-42A7-BBEC-8F16E00F23DA}" type="datetimeFigureOut">
              <a:rPr lang="nl-NL" smtClean="0"/>
              <a:t>06-03-2017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1D6F6D5-29F3-4D80-9905-B8E32306608E}" type="slidenum">
              <a:rPr lang="nl-NL" smtClean="0"/>
              <a:t>‹nr.›</a:t>
            </a:fld>
            <a:endParaRPr lang="nl-NL"/>
          </a:p>
        </p:txBody>
      </p:sp>
    </p:spTree>
    <p:extLst>
      <p:ext uri="{BB962C8B-B14F-4D97-AF65-F5344CB8AC3E}">
        <p14:creationId xmlns:p14="http://schemas.microsoft.com/office/powerpoint/2010/main" val="249912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1727147-EF62-42A7-BBEC-8F16E00F23DA}" type="datetimeFigureOut">
              <a:rPr lang="nl-NL" smtClean="0"/>
              <a:t>06-03-2017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1D6F6D5-29F3-4D80-9905-B8E32306608E}" type="slidenum">
              <a:rPr lang="nl-NL" smtClean="0"/>
              <a:t>‹nr.›</a:t>
            </a:fld>
            <a:endParaRPr lang="nl-NL"/>
          </a:p>
        </p:txBody>
      </p:sp>
    </p:spTree>
    <p:extLst>
      <p:ext uri="{BB962C8B-B14F-4D97-AF65-F5344CB8AC3E}">
        <p14:creationId xmlns:p14="http://schemas.microsoft.com/office/powerpoint/2010/main" val="235749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1727147-EF62-42A7-BBEC-8F16E00F23DA}" type="datetimeFigureOut">
              <a:rPr lang="nl-NL" smtClean="0"/>
              <a:t>06-03-2017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1D6F6D5-29F3-4D80-9905-B8E32306608E}" type="slidenum">
              <a:rPr lang="nl-NL" smtClean="0"/>
              <a:t>‹nr.›</a:t>
            </a:fld>
            <a:endParaRPr lang="nl-NL"/>
          </a:p>
        </p:txBody>
      </p:sp>
    </p:spTree>
    <p:extLst>
      <p:ext uri="{BB962C8B-B14F-4D97-AF65-F5344CB8AC3E}">
        <p14:creationId xmlns:p14="http://schemas.microsoft.com/office/powerpoint/2010/main" val="131719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1727147-EF62-42A7-BBEC-8F16E00F23DA}" type="datetimeFigureOut">
              <a:rPr lang="nl-NL" smtClean="0"/>
              <a:t>06-03-2017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1D6F6D5-29F3-4D80-9905-B8E32306608E}" type="slidenum">
              <a:rPr lang="nl-NL" smtClean="0"/>
              <a:t>‹nr.›</a:t>
            </a:fld>
            <a:endParaRPr lang="nl-NL"/>
          </a:p>
        </p:txBody>
      </p:sp>
    </p:spTree>
    <p:extLst>
      <p:ext uri="{BB962C8B-B14F-4D97-AF65-F5344CB8AC3E}">
        <p14:creationId xmlns:p14="http://schemas.microsoft.com/office/powerpoint/2010/main" val="28480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1727147-EF62-42A7-BBEC-8F16E00F23DA}" type="datetimeFigureOut">
              <a:rPr lang="nl-NL" smtClean="0"/>
              <a:t>06-03-2017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1D6F6D5-29F3-4D80-9905-B8E32306608E}" type="slidenum">
              <a:rPr lang="nl-NL" smtClean="0"/>
              <a:t>‹nr.›</a:t>
            </a:fld>
            <a:endParaRPr lang="nl-NL"/>
          </a:p>
        </p:txBody>
      </p:sp>
    </p:spTree>
    <p:extLst>
      <p:ext uri="{BB962C8B-B14F-4D97-AF65-F5344CB8AC3E}">
        <p14:creationId xmlns:p14="http://schemas.microsoft.com/office/powerpoint/2010/main" val="298777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1727147-EF62-42A7-BBEC-8F16E00F23DA}" type="datetimeFigureOut">
              <a:rPr lang="nl-NL" smtClean="0"/>
              <a:t>06-03-2017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1D6F6D5-29F3-4D80-9905-B8E32306608E}" type="slidenum">
              <a:rPr lang="nl-NL" smtClean="0"/>
              <a:t>‹nr.›</a:t>
            </a:fld>
            <a:endParaRPr lang="nl-NL"/>
          </a:p>
        </p:txBody>
      </p:sp>
    </p:spTree>
    <p:extLst>
      <p:ext uri="{BB962C8B-B14F-4D97-AF65-F5344CB8AC3E}">
        <p14:creationId xmlns:p14="http://schemas.microsoft.com/office/powerpoint/2010/main" val="147418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1727147-EF62-42A7-BBEC-8F16E00F23DA}" type="datetimeFigureOut">
              <a:rPr lang="nl-NL" smtClean="0"/>
              <a:t>06-03-2017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1D6F6D5-29F3-4D80-9905-B8E32306608E}" type="slidenum">
              <a:rPr lang="nl-NL" smtClean="0"/>
              <a:t>‹nr.›</a:t>
            </a:fld>
            <a:endParaRPr lang="nl-NL"/>
          </a:p>
        </p:txBody>
      </p:sp>
    </p:spTree>
    <p:extLst>
      <p:ext uri="{BB962C8B-B14F-4D97-AF65-F5344CB8AC3E}">
        <p14:creationId xmlns:p14="http://schemas.microsoft.com/office/powerpoint/2010/main" val="178039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1727147-EF62-42A7-BBEC-8F16E00F23DA}" type="datetimeFigureOut">
              <a:rPr lang="nl-NL" smtClean="0"/>
              <a:t>06-03-2017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1D6F6D5-29F3-4D80-9905-B8E32306608E}" type="slidenum">
              <a:rPr lang="nl-NL" smtClean="0"/>
              <a:t>‹nr.›</a:t>
            </a:fld>
            <a:endParaRPr lang="nl-NL"/>
          </a:p>
        </p:txBody>
      </p:sp>
    </p:spTree>
    <p:extLst>
      <p:ext uri="{BB962C8B-B14F-4D97-AF65-F5344CB8AC3E}">
        <p14:creationId xmlns:p14="http://schemas.microsoft.com/office/powerpoint/2010/main" val="420670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1727147-EF62-42A7-BBEC-8F16E00F23DA}" type="datetimeFigureOut">
              <a:rPr lang="nl-NL" smtClean="0"/>
              <a:t>06-03-2017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1D6F6D5-29F3-4D80-9905-B8E32306608E}" type="slidenum">
              <a:rPr lang="nl-NL" smtClean="0"/>
              <a:t>‹nr.›</a:t>
            </a:fld>
            <a:endParaRPr lang="nl-NL"/>
          </a:p>
        </p:txBody>
      </p:sp>
    </p:spTree>
    <p:extLst>
      <p:ext uri="{BB962C8B-B14F-4D97-AF65-F5344CB8AC3E}">
        <p14:creationId xmlns:p14="http://schemas.microsoft.com/office/powerpoint/2010/main" val="353875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1727147-EF62-42A7-BBEC-8F16E00F23DA}" type="datetimeFigureOut">
              <a:rPr lang="nl-NL" smtClean="0"/>
              <a:t>06-03-2017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1D6F6D5-29F3-4D80-9905-B8E32306608E}" type="slidenum">
              <a:rPr lang="nl-NL" smtClean="0"/>
              <a:t>‹nr.›</a:t>
            </a:fld>
            <a:endParaRPr lang="nl-NL"/>
          </a:p>
        </p:txBody>
      </p:sp>
    </p:spTree>
    <p:extLst>
      <p:ext uri="{BB962C8B-B14F-4D97-AF65-F5344CB8AC3E}">
        <p14:creationId xmlns:p14="http://schemas.microsoft.com/office/powerpoint/2010/main" val="347356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1727147-EF62-42A7-BBEC-8F16E00F23DA}" type="datetimeFigureOut">
              <a:rPr lang="nl-NL" smtClean="0"/>
              <a:t>06-03-2017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1D6F6D5-29F3-4D80-9905-B8E32306608E}" type="slidenum">
              <a:rPr lang="nl-NL" smtClean="0"/>
              <a:t>‹nr.›</a:t>
            </a:fld>
            <a:endParaRPr lang="nl-NL"/>
          </a:p>
        </p:txBody>
      </p:sp>
    </p:spTree>
    <p:extLst>
      <p:ext uri="{BB962C8B-B14F-4D97-AF65-F5344CB8AC3E}">
        <p14:creationId xmlns:p14="http://schemas.microsoft.com/office/powerpoint/2010/main" val="224715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27147-EF62-42A7-BBEC-8F16E00F23DA}" type="datetimeFigureOut">
              <a:rPr lang="nl-NL" smtClean="0"/>
              <a:t>06-03-2017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6F6D5-29F3-4D80-9905-B8E32306608E}" type="slidenum">
              <a:rPr lang="nl-NL" smtClean="0"/>
              <a:t>‹nr.›</a:t>
            </a:fld>
            <a:endParaRPr lang="nl-NL"/>
          </a:p>
        </p:txBody>
      </p:sp>
    </p:spTree>
    <p:extLst>
      <p:ext uri="{BB962C8B-B14F-4D97-AF65-F5344CB8AC3E}">
        <p14:creationId xmlns:p14="http://schemas.microsoft.com/office/powerpoint/2010/main" val="4108141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a:lum bright="70000" contrast="-70000"/>
          </a:blip>
          <a:srcRect b="15666"/>
          <a:stretch/>
        </p:blipFill>
        <p:spPr>
          <a:xfrm>
            <a:off x="0" y="0"/>
            <a:ext cx="12192000" cy="6858000"/>
          </a:xfrm>
          <a:prstGeom prst="rect">
            <a:avLst/>
          </a:prstGeom>
          <a:blipFill dpi="0" rotWithShape="1">
            <a:blip r:embed="rId3">
              <a:lum bright="70000" contrast="-70000"/>
            </a:blip>
            <a:srcRect/>
            <a:tile tx="0" ty="0" sx="100000" sy="100000" flip="none" algn="tl"/>
          </a:blipFill>
        </p:spPr>
      </p:pic>
      <p:sp>
        <p:nvSpPr>
          <p:cNvPr id="3" name="Ondertitel 2"/>
          <p:cNvSpPr>
            <a:spLocks noGrp="1"/>
          </p:cNvSpPr>
          <p:nvPr>
            <p:ph type="subTitle" idx="1"/>
          </p:nvPr>
        </p:nvSpPr>
        <p:spPr>
          <a:xfrm>
            <a:off x="3231062" y="3549316"/>
            <a:ext cx="6291943" cy="541421"/>
          </a:xfrm>
          <a:solidFill>
            <a:schemeClr val="bg1"/>
          </a:solidFill>
          <a:ln>
            <a:noFill/>
          </a:ln>
        </p:spPr>
        <p:txBody>
          <a:bodyPr>
            <a:normAutofit fontScale="92500"/>
          </a:bodyPr>
          <a:lstStyle/>
          <a:p>
            <a:r>
              <a:rPr lang="nl-NL" sz="3200" b="1" i="1" dirty="0"/>
              <a:t>“Aanbestedingsvormen in perspectief”</a:t>
            </a:r>
          </a:p>
        </p:txBody>
      </p:sp>
      <p:pic>
        <p:nvPicPr>
          <p:cNvPr id="4" name="Afbeelding 3"/>
          <p:cNvPicPr>
            <a:picLocks noChangeAspect="1"/>
          </p:cNvPicPr>
          <p:nvPr/>
        </p:nvPicPr>
        <p:blipFill rotWithShape="1">
          <a:blip r:embed="rId4" cstate="print">
            <a:extLst>
              <a:ext uri="{28A0092B-C50C-407E-A947-70E740481C1C}">
                <a14:useLocalDpi xmlns:a14="http://schemas.microsoft.com/office/drawing/2010/main" val="0"/>
              </a:ext>
            </a:extLst>
          </a:blip>
          <a:srcRect l="6389" t="11785" r="6781" b="10138"/>
          <a:stretch/>
        </p:blipFill>
        <p:spPr>
          <a:xfrm>
            <a:off x="4592621" y="817298"/>
            <a:ext cx="3006757" cy="2040785"/>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1313" y="4816278"/>
            <a:ext cx="3163223" cy="987852"/>
          </a:xfrm>
          <a:prstGeom prst="rect">
            <a:avLst/>
          </a:prstGeom>
        </p:spPr>
      </p:pic>
      <p:pic>
        <p:nvPicPr>
          <p:cNvPr id="8" name="Afbeelding 7"/>
          <p:cNvPicPr>
            <a:picLocks noChangeAspect="1"/>
          </p:cNvPicPr>
          <p:nvPr/>
        </p:nvPicPr>
        <p:blipFill rotWithShape="1">
          <a:blip r:embed="rId6">
            <a:extLst>
              <a:ext uri="{28A0092B-C50C-407E-A947-70E740481C1C}">
                <a14:useLocalDpi xmlns:a14="http://schemas.microsoft.com/office/drawing/2010/main" val="0"/>
              </a:ext>
            </a:extLst>
          </a:blip>
          <a:srcRect l="7863" t="23822" r="9415" b="22590"/>
          <a:stretch/>
        </p:blipFill>
        <p:spPr>
          <a:xfrm>
            <a:off x="965178" y="4935062"/>
            <a:ext cx="4796462" cy="750284"/>
          </a:xfrm>
          <a:prstGeom prst="rect">
            <a:avLst/>
          </a:prstGeom>
        </p:spPr>
      </p:pic>
    </p:spTree>
    <p:extLst>
      <p:ext uri="{BB962C8B-B14F-4D97-AF65-F5344CB8AC3E}">
        <p14:creationId xmlns:p14="http://schemas.microsoft.com/office/powerpoint/2010/main" val="2948543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0232" y="312821"/>
            <a:ext cx="10515600" cy="776288"/>
          </a:xfrm>
        </p:spPr>
        <p:txBody>
          <a:bodyPr/>
          <a:lstStyle/>
          <a:p>
            <a:pPr algn="ctr"/>
            <a:r>
              <a:rPr lang="nl-NL" b="1" dirty="0" smtClean="0">
                <a:solidFill>
                  <a:schemeClr val="bg1"/>
                </a:solidFill>
              </a:rPr>
              <a:t>Voorbeeld beoordelingskader</a:t>
            </a:r>
            <a:endParaRPr lang="nl-NL" b="1" dirty="0">
              <a:solidFill>
                <a:schemeClr val="bg1"/>
              </a:solidFill>
            </a:endParaRP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4378622"/>
              </p:ext>
            </p:extLst>
          </p:nvPr>
        </p:nvGraphicFramePr>
        <p:xfrm>
          <a:off x="704802" y="1371600"/>
          <a:ext cx="10661030" cy="5146978"/>
        </p:xfrm>
        <a:graphic>
          <a:graphicData uri="http://schemas.openxmlformats.org/drawingml/2006/table">
            <a:tbl>
              <a:tblPr firstRow="1" firstCol="1" bandRow="1">
                <a:tableStyleId>{B301B821-A1FF-4177-AEE7-76D212191A09}</a:tableStyleId>
              </a:tblPr>
              <a:tblGrid>
                <a:gridCol w="2818177">
                  <a:extLst>
                    <a:ext uri="{9D8B030D-6E8A-4147-A177-3AD203B41FA5}">
                      <a16:colId xmlns:a16="http://schemas.microsoft.com/office/drawing/2014/main" xmlns="" val="20000"/>
                    </a:ext>
                  </a:extLst>
                </a:gridCol>
                <a:gridCol w="7842853">
                  <a:extLst>
                    <a:ext uri="{9D8B030D-6E8A-4147-A177-3AD203B41FA5}">
                      <a16:colId xmlns:a16="http://schemas.microsoft.com/office/drawing/2014/main" xmlns="" val="20001"/>
                    </a:ext>
                  </a:extLst>
                </a:gridCol>
              </a:tblGrid>
              <a:tr h="335510">
                <a:tc>
                  <a:txBody>
                    <a:bodyPr/>
                    <a:lstStyle/>
                    <a:p>
                      <a:pPr algn="just">
                        <a:spcAft>
                          <a:spcPts val="0"/>
                        </a:spcAft>
                      </a:pPr>
                      <a:r>
                        <a:rPr lang="nl-NL" sz="1600" dirty="0">
                          <a:effectLst/>
                        </a:rPr>
                        <a:t>Score</a:t>
                      </a:r>
                      <a:endParaRPr lang="nl-NL"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nl-NL" sz="1600">
                          <a:effectLst/>
                        </a:rPr>
                        <a:t>Kenmerken beantwoording</a:t>
                      </a:r>
                      <a:endParaRPr lang="nl-NL"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671020">
                <a:tc>
                  <a:txBody>
                    <a:bodyPr/>
                    <a:lstStyle/>
                    <a:p>
                      <a:pPr algn="just">
                        <a:spcAft>
                          <a:spcPts val="0"/>
                        </a:spcAft>
                      </a:pPr>
                      <a:r>
                        <a:rPr lang="nl-NL" sz="1600" dirty="0">
                          <a:effectLst/>
                        </a:rPr>
                        <a:t>0 punten </a:t>
                      </a:r>
                      <a:endParaRPr lang="nl-NL"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nl-NL" sz="1600">
                          <a:effectLst/>
                        </a:rPr>
                        <a:t>De Inschrijver geeft geen antwoord op de vraag of geeft in zijn antwoord aan niet te voldoen aan de doelstellingen achter de vraag.</a:t>
                      </a:r>
                      <a:endParaRPr lang="nl-NL"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767946">
                <a:tc>
                  <a:txBody>
                    <a:bodyPr/>
                    <a:lstStyle/>
                    <a:p>
                      <a:pPr algn="just">
                        <a:spcAft>
                          <a:spcPts val="0"/>
                        </a:spcAft>
                      </a:pPr>
                      <a:r>
                        <a:rPr lang="nl-NL" sz="1600" dirty="0">
                          <a:effectLst/>
                        </a:rPr>
                        <a:t>1/4 van het maximaal te behalen aantal punten</a:t>
                      </a:r>
                      <a:endParaRPr lang="nl-NL"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nl-NL" sz="1600" dirty="0">
                          <a:effectLst/>
                        </a:rPr>
                        <a:t>De Inschrijver geeft in zijn antwoord deels antwoord op de vraag en/of deels invulling aan de doelstelling achter de vraag en uit het antwoord blijkt dat de Inschrijver daarop beperkingen inbrengt.</a:t>
                      </a:r>
                      <a:endParaRPr lang="nl-NL"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1342042">
                <a:tc>
                  <a:txBody>
                    <a:bodyPr/>
                    <a:lstStyle/>
                    <a:p>
                      <a:pPr algn="just">
                        <a:spcAft>
                          <a:spcPts val="0"/>
                        </a:spcAft>
                      </a:pPr>
                      <a:r>
                        <a:rPr lang="nl-NL" sz="1600">
                          <a:effectLst/>
                        </a:rPr>
                        <a:t>2/4 van het maximaal te behalen aantal punten</a:t>
                      </a:r>
                      <a:endParaRPr lang="nl-NL"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nl-NL" sz="1600">
                          <a:effectLst/>
                        </a:rPr>
                        <a:t>De Inschrijver geeft antwoord op de vraag en invulling aan de doelstellingen achter de vraag en geeft hierbij geen nadere toelichting, óf de Inschrijver geeft invulling aan de doelstellingen achter de vraag en geeft hierbij een toelichting waaruit niet blijkt dat de  Inschrijver meerwaarde biedt ten opzichte van de doelstellingen achter de vraag.</a:t>
                      </a:r>
                      <a:endParaRPr lang="nl-NL"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1023928">
                <a:tc>
                  <a:txBody>
                    <a:bodyPr/>
                    <a:lstStyle/>
                    <a:p>
                      <a:pPr algn="just">
                        <a:spcAft>
                          <a:spcPts val="0"/>
                        </a:spcAft>
                      </a:pPr>
                      <a:r>
                        <a:rPr lang="nl-NL" sz="1600">
                          <a:effectLst/>
                        </a:rPr>
                        <a:t>3/4 van het maximaal te behalen aantal punten</a:t>
                      </a:r>
                      <a:endParaRPr lang="nl-NL"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nl-NL" sz="1600" dirty="0">
                          <a:effectLst/>
                        </a:rPr>
                        <a:t>Het antwoord van de Inschrijver geeft antwoord op de vraag en  invulling aan de doelstellingen achter de vraag en de Inschrijver biedt daarbij, onder bepaalde omstandigheden of in bepaalde situaties, meerwaarde ten opzichte van de doelstelling achter de vraag.</a:t>
                      </a:r>
                      <a:endParaRPr lang="nl-NL"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1006532">
                <a:tc>
                  <a:txBody>
                    <a:bodyPr/>
                    <a:lstStyle/>
                    <a:p>
                      <a:pPr algn="just">
                        <a:spcAft>
                          <a:spcPts val="0"/>
                        </a:spcAft>
                      </a:pPr>
                      <a:r>
                        <a:rPr lang="nl-NL" sz="1600">
                          <a:effectLst/>
                        </a:rPr>
                        <a:t>4/4 van het maximaal te behalen aantal punten</a:t>
                      </a:r>
                      <a:endParaRPr lang="nl-NL"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nl-NL" sz="1600" dirty="0">
                          <a:effectLst/>
                        </a:rPr>
                        <a:t>Het antwoord van de Inschrijver geeft antwoord op de vraag en invulling aan de doelstellingen achter de vraag en de Inschrijver biedt daarbij onder alle omstandigheden of in alle situaties meerwaarde ten opzichte van de doelstelling achter de vraag. </a:t>
                      </a:r>
                      <a:endParaRPr lang="nl-NL"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75195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ige driehoek 3"/>
          <p:cNvSpPr/>
          <p:nvPr/>
        </p:nvSpPr>
        <p:spPr>
          <a:xfrm rot="10800000">
            <a:off x="2094706" y="0"/>
            <a:ext cx="10087725" cy="5873750"/>
          </a:xfrm>
          <a:prstGeom prst="rtTriangle">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gn="ctr"/>
            <a:r>
              <a:rPr lang="nl-NL" b="1" dirty="0" smtClean="0">
                <a:solidFill>
                  <a:schemeClr val="bg1"/>
                </a:solidFill>
              </a:rPr>
              <a:t>Gunningscriteria</a:t>
            </a:r>
            <a:endParaRPr lang="nl-NL" b="1" dirty="0">
              <a:solidFill>
                <a:schemeClr val="bg1"/>
              </a:solidFill>
            </a:endParaRPr>
          </a:p>
        </p:txBody>
      </p:sp>
      <p:sp>
        <p:nvSpPr>
          <p:cNvPr id="3" name="Tijdelijke aanduiding voor inhoud 2"/>
          <p:cNvSpPr>
            <a:spLocks noGrp="1"/>
          </p:cNvSpPr>
          <p:nvPr>
            <p:ph idx="1"/>
          </p:nvPr>
        </p:nvSpPr>
        <p:spPr>
          <a:xfrm>
            <a:off x="1612232" y="1696118"/>
            <a:ext cx="9741568" cy="3865313"/>
          </a:xfrm>
        </p:spPr>
        <p:txBody>
          <a:bodyPr/>
          <a:lstStyle/>
          <a:p>
            <a:r>
              <a:rPr lang="nl-NL" dirty="0" smtClean="0">
                <a:solidFill>
                  <a:schemeClr val="bg1"/>
                </a:solidFill>
              </a:rPr>
              <a:t>Prijs</a:t>
            </a:r>
          </a:p>
          <a:p>
            <a:r>
              <a:rPr lang="nl-NL" dirty="0" smtClean="0">
                <a:solidFill>
                  <a:schemeClr val="bg1"/>
                </a:solidFill>
              </a:rPr>
              <a:t>Kwaliteit</a:t>
            </a:r>
          </a:p>
          <a:p>
            <a:pPr lvl="1"/>
            <a:r>
              <a:rPr lang="nl-NL" dirty="0" smtClean="0">
                <a:solidFill>
                  <a:schemeClr val="bg1"/>
                </a:solidFill>
              </a:rPr>
              <a:t>duurzaamheid</a:t>
            </a:r>
          </a:p>
          <a:p>
            <a:pPr lvl="1"/>
            <a:r>
              <a:rPr lang="nl-NL" dirty="0" smtClean="0">
                <a:solidFill>
                  <a:schemeClr val="bg1"/>
                </a:solidFill>
              </a:rPr>
              <a:t>bewonerscommunicatie</a:t>
            </a:r>
            <a:endParaRPr lang="nl-NL" dirty="0" smtClean="0">
              <a:solidFill>
                <a:schemeClr val="bg1"/>
              </a:solidFill>
            </a:endParaRPr>
          </a:p>
          <a:p>
            <a:pPr lvl="1"/>
            <a:r>
              <a:rPr lang="nl-NL" dirty="0" smtClean="0">
                <a:solidFill>
                  <a:schemeClr val="bg1"/>
                </a:solidFill>
              </a:rPr>
              <a:t>planning</a:t>
            </a:r>
            <a:endParaRPr lang="nl-NL" dirty="0" smtClean="0">
              <a:solidFill>
                <a:schemeClr val="bg1"/>
              </a:solidFill>
            </a:endParaRPr>
          </a:p>
          <a:p>
            <a:pPr lvl="1"/>
            <a:r>
              <a:rPr lang="nl-NL" dirty="0" smtClean="0">
                <a:solidFill>
                  <a:schemeClr val="bg1"/>
                </a:solidFill>
              </a:rPr>
              <a:t>overlast omwonenden</a:t>
            </a:r>
          </a:p>
          <a:p>
            <a:pPr lvl="1"/>
            <a:r>
              <a:rPr lang="nl-NL" dirty="0" smtClean="0">
                <a:solidFill>
                  <a:schemeClr val="bg1"/>
                </a:solidFill>
              </a:rPr>
              <a:t>functionaliteit ontwerp</a:t>
            </a:r>
          </a:p>
          <a:p>
            <a:pPr lvl="1"/>
            <a:r>
              <a:rPr lang="nl-NL" dirty="0" smtClean="0">
                <a:solidFill>
                  <a:schemeClr val="bg1"/>
                </a:solidFill>
              </a:rPr>
              <a:t>originaliteit ontwerp</a:t>
            </a:r>
          </a:p>
          <a:p>
            <a:pPr lvl="1"/>
            <a:r>
              <a:rPr lang="nl-NL" dirty="0" smtClean="0">
                <a:solidFill>
                  <a:schemeClr val="bg1"/>
                </a:solidFill>
              </a:rPr>
              <a:t>en </a:t>
            </a:r>
            <a:r>
              <a:rPr lang="nl-NL" dirty="0" smtClean="0">
                <a:solidFill>
                  <a:schemeClr val="bg1"/>
                </a:solidFill>
              </a:rPr>
              <a:t>verder alles dat samenhangt met de opdracht en te beoordelen is</a:t>
            </a:r>
            <a:endParaRPr lang="nl-NL" dirty="0">
              <a:solidFill>
                <a:schemeClr val="bg1"/>
              </a:solidFill>
            </a:endParaRPr>
          </a:p>
        </p:txBody>
      </p:sp>
      <p:sp>
        <p:nvSpPr>
          <p:cNvPr id="6" name="AutoShape 5"/>
          <p:cNvSpPr>
            <a:spLocks noChangeArrowheads="1"/>
          </p:cNvSpPr>
          <p:nvPr/>
        </p:nvSpPr>
        <p:spPr bwMode="auto">
          <a:xfrm>
            <a:off x="2094706" y="5951538"/>
            <a:ext cx="8110537" cy="447675"/>
          </a:xfrm>
          <a:prstGeom prst="flowChartProcess">
            <a:avLst/>
          </a:prstGeom>
          <a:solidFill>
            <a:schemeClr val="accent5">
              <a:lumMod val="75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l-NL" altLang="nl-NL" sz="4400">
              <a:solidFill>
                <a:schemeClr val="tx2"/>
              </a:solidFill>
            </a:endParaRPr>
          </a:p>
        </p:txBody>
      </p:sp>
      <p:sp>
        <p:nvSpPr>
          <p:cNvPr id="7" name="Rechthoek 6"/>
          <p:cNvSpPr>
            <a:spLocks noChangeArrowheads="1"/>
          </p:cNvSpPr>
          <p:nvPr/>
        </p:nvSpPr>
        <p:spPr bwMode="auto">
          <a:xfrm>
            <a:off x="10205243" y="5951538"/>
            <a:ext cx="15839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nl-NL" altLang="nl-NL" sz="1800" b="1" dirty="0" smtClean="0">
                <a:solidFill>
                  <a:schemeClr val="bg1"/>
                </a:solidFill>
                <a:latin typeface="Calibri" panose="020F0502020204030204" pitchFamily="34" charset="0"/>
              </a:rPr>
              <a:t>7 maart 2017</a:t>
            </a:r>
            <a:r>
              <a:rPr lang="nl-NL" altLang="nl-NL" sz="1800" dirty="0">
                <a:latin typeface="Calibri" panose="020F0502020204030204" pitchFamily="34" charset="0"/>
              </a:rPr>
              <a:t> </a:t>
            </a: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82" y="5708877"/>
            <a:ext cx="1278923" cy="874744"/>
          </a:xfrm>
          <a:prstGeom prst="rect">
            <a:avLst/>
          </a:prstGeom>
        </p:spPr>
      </p:pic>
    </p:spTree>
    <p:extLst>
      <p:ext uri="{BB962C8B-B14F-4D97-AF65-F5344CB8AC3E}">
        <p14:creationId xmlns:p14="http://schemas.microsoft.com/office/powerpoint/2010/main" val="230566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ige driehoek 3"/>
          <p:cNvSpPr/>
          <p:nvPr/>
        </p:nvSpPr>
        <p:spPr>
          <a:xfrm rot="10800000">
            <a:off x="2094706" y="0"/>
            <a:ext cx="10087725" cy="5873750"/>
          </a:xfrm>
          <a:prstGeom prst="rtTriangle">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gn="ctr"/>
            <a:r>
              <a:rPr lang="nl-NL" b="1" dirty="0" smtClean="0">
                <a:solidFill>
                  <a:schemeClr val="bg1"/>
                </a:solidFill>
              </a:rPr>
              <a:t>Inkoop in diverse verschijningsvormen</a:t>
            </a:r>
            <a:endParaRPr lang="nl-NL" b="1" dirty="0">
              <a:solidFill>
                <a:schemeClr val="bg1"/>
              </a:solidFill>
            </a:endParaRPr>
          </a:p>
        </p:txBody>
      </p:sp>
      <p:sp>
        <p:nvSpPr>
          <p:cNvPr id="3" name="Tijdelijke aanduiding voor inhoud 2"/>
          <p:cNvSpPr>
            <a:spLocks noGrp="1"/>
          </p:cNvSpPr>
          <p:nvPr>
            <p:ph idx="1"/>
          </p:nvPr>
        </p:nvSpPr>
        <p:spPr/>
        <p:txBody>
          <a:bodyPr/>
          <a:lstStyle/>
          <a:p>
            <a:r>
              <a:rPr lang="nl-NL" dirty="0" smtClean="0">
                <a:solidFill>
                  <a:schemeClr val="bg1"/>
                </a:solidFill>
              </a:rPr>
              <a:t>Centrale inkoop, inkoop bepaalt wat er gekocht wordt en tegen welke voorwaarden</a:t>
            </a:r>
          </a:p>
          <a:p>
            <a:r>
              <a:rPr lang="nl-NL" dirty="0" smtClean="0">
                <a:solidFill>
                  <a:schemeClr val="bg1"/>
                </a:solidFill>
              </a:rPr>
              <a:t>Decentrale inkoop, eindgebruikers kopen zelf in </a:t>
            </a:r>
          </a:p>
          <a:p>
            <a:r>
              <a:rPr lang="nl-NL" dirty="0" smtClean="0">
                <a:solidFill>
                  <a:schemeClr val="bg1"/>
                </a:solidFill>
              </a:rPr>
              <a:t>Gecoördineerde inkoop, eindgebruikers bepalen wat er gekocht wordt, inkoop begeleidt het proces</a:t>
            </a:r>
          </a:p>
          <a:p>
            <a:r>
              <a:rPr lang="nl-NL" dirty="0" smtClean="0">
                <a:solidFill>
                  <a:schemeClr val="bg1"/>
                </a:solidFill>
              </a:rPr>
              <a:t>Contractbeheer is vaak een taak van inkoop</a:t>
            </a:r>
          </a:p>
          <a:p>
            <a:r>
              <a:rPr lang="nl-NL" dirty="0" smtClean="0">
                <a:solidFill>
                  <a:schemeClr val="bg1"/>
                </a:solidFill>
              </a:rPr>
              <a:t>Contractmanagement is vaak een taak van de contracteigenaar, ondersteund door inkoop </a:t>
            </a:r>
            <a:endParaRPr lang="nl-NL" dirty="0">
              <a:solidFill>
                <a:schemeClr val="bg1"/>
              </a:solidFill>
            </a:endParaRPr>
          </a:p>
        </p:txBody>
      </p:sp>
      <p:sp>
        <p:nvSpPr>
          <p:cNvPr id="6" name="AutoShape 5"/>
          <p:cNvSpPr>
            <a:spLocks noChangeArrowheads="1"/>
          </p:cNvSpPr>
          <p:nvPr/>
        </p:nvSpPr>
        <p:spPr bwMode="auto">
          <a:xfrm>
            <a:off x="2094706" y="5951538"/>
            <a:ext cx="8110537" cy="447675"/>
          </a:xfrm>
          <a:prstGeom prst="flowChartProcess">
            <a:avLst/>
          </a:prstGeom>
          <a:solidFill>
            <a:schemeClr val="accent5">
              <a:lumMod val="75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l-NL" altLang="nl-NL" sz="4400">
              <a:solidFill>
                <a:schemeClr val="tx2"/>
              </a:solidFill>
            </a:endParaRPr>
          </a:p>
        </p:txBody>
      </p:sp>
      <p:sp>
        <p:nvSpPr>
          <p:cNvPr id="7" name="Rechthoek 6"/>
          <p:cNvSpPr>
            <a:spLocks noChangeArrowheads="1"/>
          </p:cNvSpPr>
          <p:nvPr/>
        </p:nvSpPr>
        <p:spPr bwMode="auto">
          <a:xfrm>
            <a:off x="10205243" y="5951538"/>
            <a:ext cx="15839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nl-NL" altLang="nl-NL" sz="1800" b="1" dirty="0" smtClean="0">
                <a:solidFill>
                  <a:schemeClr val="bg1"/>
                </a:solidFill>
                <a:latin typeface="Calibri" panose="020F0502020204030204" pitchFamily="34" charset="0"/>
              </a:rPr>
              <a:t>7 maart 2017</a:t>
            </a:r>
            <a:r>
              <a:rPr lang="nl-NL" altLang="nl-NL" sz="1800" dirty="0">
                <a:latin typeface="Calibri" panose="020F0502020204030204" pitchFamily="34" charset="0"/>
              </a:rPr>
              <a:t> </a:t>
            </a: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82" y="5708877"/>
            <a:ext cx="1278923" cy="874744"/>
          </a:xfrm>
          <a:prstGeom prst="rect">
            <a:avLst/>
          </a:prstGeom>
        </p:spPr>
      </p:pic>
    </p:spTree>
    <p:extLst>
      <p:ext uri="{BB962C8B-B14F-4D97-AF65-F5344CB8AC3E}">
        <p14:creationId xmlns:p14="http://schemas.microsoft.com/office/powerpoint/2010/main" val="4254002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ige driehoek 3"/>
          <p:cNvSpPr/>
          <p:nvPr/>
        </p:nvSpPr>
        <p:spPr>
          <a:xfrm rot="10800000">
            <a:off x="2094706" y="0"/>
            <a:ext cx="10087725" cy="5873750"/>
          </a:xfrm>
          <a:prstGeom prst="rtTriangle">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AutoShape 5"/>
          <p:cNvSpPr>
            <a:spLocks noChangeArrowheads="1"/>
          </p:cNvSpPr>
          <p:nvPr/>
        </p:nvSpPr>
        <p:spPr bwMode="auto">
          <a:xfrm>
            <a:off x="2094706" y="5951538"/>
            <a:ext cx="8110537" cy="447675"/>
          </a:xfrm>
          <a:prstGeom prst="flowChartProcess">
            <a:avLst/>
          </a:prstGeom>
          <a:solidFill>
            <a:schemeClr val="accent5">
              <a:lumMod val="75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l-NL" altLang="nl-NL" sz="4400">
              <a:solidFill>
                <a:schemeClr val="tx2"/>
              </a:solidFill>
            </a:endParaRPr>
          </a:p>
        </p:txBody>
      </p:sp>
      <p:sp>
        <p:nvSpPr>
          <p:cNvPr id="2" name="Titel 1"/>
          <p:cNvSpPr>
            <a:spLocks noGrp="1"/>
          </p:cNvSpPr>
          <p:nvPr>
            <p:ph type="title"/>
          </p:nvPr>
        </p:nvSpPr>
        <p:spPr/>
        <p:txBody>
          <a:bodyPr/>
          <a:lstStyle/>
          <a:p>
            <a:pPr algn="ctr"/>
            <a:r>
              <a:rPr lang="nl-NL" b="1" dirty="0" smtClean="0">
                <a:solidFill>
                  <a:schemeClr val="bg1"/>
                </a:solidFill>
              </a:rPr>
              <a:t>Inkoop en contractmanagement</a:t>
            </a:r>
            <a:endParaRPr lang="nl-NL" b="1" dirty="0">
              <a:solidFill>
                <a:schemeClr val="bg1"/>
              </a:solidFill>
            </a:endParaRPr>
          </a:p>
        </p:txBody>
      </p:sp>
      <p:sp>
        <p:nvSpPr>
          <p:cNvPr id="7" name="Rechthoek 6"/>
          <p:cNvSpPr>
            <a:spLocks noChangeArrowheads="1"/>
          </p:cNvSpPr>
          <p:nvPr/>
        </p:nvSpPr>
        <p:spPr bwMode="auto">
          <a:xfrm>
            <a:off x="10205243" y="5951538"/>
            <a:ext cx="15839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nl-NL" altLang="nl-NL" sz="1800" b="1" dirty="0" smtClean="0">
                <a:solidFill>
                  <a:schemeClr val="bg1"/>
                </a:solidFill>
                <a:latin typeface="Calibri" panose="020F0502020204030204" pitchFamily="34" charset="0"/>
              </a:rPr>
              <a:t>7 maart 2017</a:t>
            </a:r>
            <a:r>
              <a:rPr lang="nl-NL" altLang="nl-NL" sz="1800" dirty="0">
                <a:latin typeface="Calibri" panose="020F0502020204030204" pitchFamily="34" charset="0"/>
              </a:rPr>
              <a:t> </a:t>
            </a:r>
          </a:p>
        </p:txBody>
      </p:sp>
      <p:sp>
        <p:nvSpPr>
          <p:cNvPr id="3" name="Tijdelijke aanduiding voor inhoud 2"/>
          <p:cNvSpPr>
            <a:spLocks noGrp="1"/>
          </p:cNvSpPr>
          <p:nvPr>
            <p:ph idx="1"/>
          </p:nvPr>
        </p:nvSpPr>
        <p:spPr>
          <a:xfrm>
            <a:off x="838200" y="1606551"/>
            <a:ext cx="10515600" cy="4351338"/>
          </a:xfrm>
        </p:spPr>
        <p:txBody>
          <a:bodyPr/>
          <a:lstStyle/>
          <a:p>
            <a:r>
              <a:rPr lang="nl-NL" dirty="0" smtClean="0">
                <a:solidFill>
                  <a:schemeClr val="bg1"/>
                </a:solidFill>
              </a:rPr>
              <a:t>Procesbegeleider, geen deskundige op de inhoud</a:t>
            </a:r>
          </a:p>
          <a:p>
            <a:r>
              <a:rPr lang="nl-NL" dirty="0" smtClean="0">
                <a:solidFill>
                  <a:schemeClr val="bg1"/>
                </a:solidFill>
              </a:rPr>
              <a:t>Ondersteunt verantwoordelijken met het uitvoeren van inkoopprocedures en de toezicht op naleving van contracten</a:t>
            </a:r>
          </a:p>
          <a:p>
            <a:r>
              <a:rPr lang="nl-NL" dirty="0" smtClean="0">
                <a:solidFill>
                  <a:schemeClr val="bg1"/>
                </a:solidFill>
              </a:rPr>
              <a:t>Borgt de juiste toepassing van inkoopinzichten en de naleving van contracten</a:t>
            </a:r>
          </a:p>
          <a:p>
            <a:r>
              <a:rPr lang="nl-NL" dirty="0" smtClean="0">
                <a:solidFill>
                  <a:schemeClr val="bg1"/>
                </a:solidFill>
              </a:rPr>
              <a:t>Realiseert de ingekochte besparing daadwerkelijk door middel van contractmanagement, zonder contractmanagement heeft professioneel inkopen weinig toegevoegde waarde</a:t>
            </a:r>
          </a:p>
          <a:p>
            <a:r>
              <a:rPr lang="nl-NL" dirty="0" smtClean="0">
                <a:solidFill>
                  <a:schemeClr val="bg1"/>
                </a:solidFill>
              </a:rPr>
              <a:t>Terugkoppeling introductie casus</a:t>
            </a:r>
            <a:endParaRPr lang="nl-NL" dirty="0">
              <a:solidFill>
                <a:schemeClr val="bg1"/>
              </a:solidFill>
            </a:endParaRP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82" y="5708877"/>
            <a:ext cx="1278923" cy="874744"/>
          </a:xfrm>
          <a:prstGeom prst="rect">
            <a:avLst/>
          </a:prstGeom>
        </p:spPr>
      </p:pic>
    </p:spTree>
    <p:extLst>
      <p:ext uri="{BB962C8B-B14F-4D97-AF65-F5344CB8AC3E}">
        <p14:creationId xmlns:p14="http://schemas.microsoft.com/office/powerpoint/2010/main" val="249198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ige driehoek 3"/>
          <p:cNvSpPr/>
          <p:nvPr/>
        </p:nvSpPr>
        <p:spPr>
          <a:xfrm rot="10800000">
            <a:off x="2094706" y="0"/>
            <a:ext cx="10087725" cy="5873750"/>
          </a:xfrm>
          <a:prstGeom prst="rtTriangle">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gn="ctr"/>
            <a:r>
              <a:rPr lang="nl-NL" b="1" dirty="0" smtClean="0">
                <a:solidFill>
                  <a:schemeClr val="bg1"/>
                </a:solidFill>
              </a:rPr>
              <a:t>Hoe kan inkoop worden verbeterd</a:t>
            </a:r>
            <a:endParaRPr lang="nl-NL" b="1" dirty="0">
              <a:solidFill>
                <a:schemeClr val="bg1"/>
              </a:solidFill>
            </a:endParaRPr>
          </a:p>
        </p:txBody>
      </p:sp>
      <p:sp>
        <p:nvSpPr>
          <p:cNvPr id="3" name="Tijdelijke aanduiding voor inhoud 2"/>
          <p:cNvSpPr>
            <a:spLocks noGrp="1"/>
          </p:cNvSpPr>
          <p:nvPr>
            <p:ph idx="1"/>
          </p:nvPr>
        </p:nvSpPr>
        <p:spPr/>
        <p:txBody>
          <a:bodyPr/>
          <a:lstStyle/>
          <a:p>
            <a:r>
              <a:rPr lang="nl-NL" dirty="0" smtClean="0">
                <a:solidFill>
                  <a:schemeClr val="bg1"/>
                </a:solidFill>
              </a:rPr>
              <a:t>Helder inkoopbeleid, wat doen we in welke situatie</a:t>
            </a:r>
          </a:p>
          <a:p>
            <a:r>
              <a:rPr lang="nl-NL" dirty="0" smtClean="0">
                <a:solidFill>
                  <a:schemeClr val="bg1"/>
                </a:solidFill>
              </a:rPr>
              <a:t>Heldere en eenvoudige processen (inkopen is geen doel op zich)</a:t>
            </a:r>
          </a:p>
          <a:p>
            <a:r>
              <a:rPr lang="nl-NL" dirty="0" smtClean="0">
                <a:solidFill>
                  <a:schemeClr val="bg1"/>
                </a:solidFill>
              </a:rPr>
              <a:t>Eenvoudig te gebruiken sjablonen</a:t>
            </a:r>
          </a:p>
          <a:p>
            <a:r>
              <a:rPr lang="nl-NL" dirty="0" smtClean="0">
                <a:solidFill>
                  <a:schemeClr val="bg1"/>
                </a:solidFill>
              </a:rPr>
              <a:t>Hulp en ondersteuning bij het gepercipieerde meerwerk</a:t>
            </a:r>
          </a:p>
          <a:p>
            <a:r>
              <a:rPr lang="nl-NL" dirty="0" smtClean="0">
                <a:solidFill>
                  <a:schemeClr val="bg1"/>
                </a:solidFill>
              </a:rPr>
              <a:t>Beschrijf een opdracht eerst functioneel en vervolgens, indien nodig of gewenst, technisch, eerst het doel, dan de wijze waarop</a:t>
            </a:r>
          </a:p>
          <a:p>
            <a:r>
              <a:rPr lang="nl-NL" dirty="0" smtClean="0">
                <a:solidFill>
                  <a:schemeClr val="bg1"/>
                </a:solidFill>
              </a:rPr>
              <a:t>Geef aanbieders de kans mee te denken</a:t>
            </a:r>
          </a:p>
          <a:p>
            <a:pPr marL="0" indent="0">
              <a:buNone/>
            </a:pPr>
            <a:endParaRPr lang="nl-NL" dirty="0"/>
          </a:p>
        </p:txBody>
      </p:sp>
      <p:sp>
        <p:nvSpPr>
          <p:cNvPr id="6" name="Rechthoek 5"/>
          <p:cNvSpPr>
            <a:spLocks noChangeArrowheads="1"/>
          </p:cNvSpPr>
          <p:nvPr/>
        </p:nvSpPr>
        <p:spPr bwMode="auto">
          <a:xfrm>
            <a:off x="10205243" y="5951538"/>
            <a:ext cx="15839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nl-NL" altLang="nl-NL" sz="1800" b="1" dirty="0" smtClean="0">
                <a:solidFill>
                  <a:schemeClr val="bg1"/>
                </a:solidFill>
                <a:latin typeface="Calibri" panose="020F0502020204030204" pitchFamily="34" charset="0"/>
              </a:rPr>
              <a:t>7 maart 2017</a:t>
            </a:r>
            <a:r>
              <a:rPr lang="nl-NL" altLang="nl-NL" sz="1800" dirty="0">
                <a:latin typeface="Calibri" panose="020F0502020204030204" pitchFamily="34" charset="0"/>
              </a:rPr>
              <a:t> </a:t>
            </a:r>
          </a:p>
        </p:txBody>
      </p:sp>
      <p:sp>
        <p:nvSpPr>
          <p:cNvPr id="7" name="AutoShape 5"/>
          <p:cNvSpPr>
            <a:spLocks noChangeArrowheads="1"/>
          </p:cNvSpPr>
          <p:nvPr/>
        </p:nvSpPr>
        <p:spPr bwMode="auto">
          <a:xfrm>
            <a:off x="2094706" y="5951538"/>
            <a:ext cx="8110537" cy="447675"/>
          </a:xfrm>
          <a:prstGeom prst="flowChartProcess">
            <a:avLst/>
          </a:prstGeom>
          <a:solidFill>
            <a:schemeClr val="accent5">
              <a:lumMod val="75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l-NL" altLang="nl-NL" sz="4400">
              <a:solidFill>
                <a:schemeClr val="tx2"/>
              </a:solidFill>
            </a:endParaRP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82" y="5708877"/>
            <a:ext cx="1278923" cy="874744"/>
          </a:xfrm>
          <a:prstGeom prst="rect">
            <a:avLst/>
          </a:prstGeom>
        </p:spPr>
      </p:pic>
    </p:spTree>
    <p:extLst>
      <p:ext uri="{BB962C8B-B14F-4D97-AF65-F5344CB8AC3E}">
        <p14:creationId xmlns:p14="http://schemas.microsoft.com/office/powerpoint/2010/main" val="2042192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ige driehoek 6"/>
          <p:cNvSpPr/>
          <p:nvPr/>
        </p:nvSpPr>
        <p:spPr>
          <a:xfrm rot="10800000">
            <a:off x="2094706" y="0"/>
            <a:ext cx="10087725" cy="5873750"/>
          </a:xfrm>
          <a:prstGeom prst="rtTriangle">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gn="ctr"/>
            <a:r>
              <a:rPr lang="nl-NL" b="1" dirty="0">
                <a:solidFill>
                  <a:schemeClr val="bg1"/>
                </a:solidFill>
              </a:rPr>
              <a:t>A</a:t>
            </a:r>
            <a:r>
              <a:rPr lang="nl-NL" b="1" dirty="0" smtClean="0">
                <a:solidFill>
                  <a:schemeClr val="bg1"/>
                </a:solidFill>
              </a:rPr>
              <a:t>anbestedingsvormen</a:t>
            </a:r>
            <a:endParaRPr lang="nl-NL" b="1" dirty="0">
              <a:solidFill>
                <a:schemeClr val="bg1"/>
              </a:solidFill>
            </a:endParaRPr>
          </a:p>
        </p:txBody>
      </p:sp>
      <p:sp>
        <p:nvSpPr>
          <p:cNvPr id="3" name="Tijdelijke aanduiding voor inhoud 2"/>
          <p:cNvSpPr>
            <a:spLocks noGrp="1"/>
          </p:cNvSpPr>
          <p:nvPr>
            <p:ph idx="1"/>
          </p:nvPr>
        </p:nvSpPr>
        <p:spPr/>
        <p:txBody>
          <a:bodyPr/>
          <a:lstStyle/>
          <a:p>
            <a:r>
              <a:rPr lang="nl-NL" dirty="0" smtClean="0">
                <a:solidFill>
                  <a:schemeClr val="bg1"/>
                </a:solidFill>
              </a:rPr>
              <a:t>Aanbesteden is het volgens een vooraf vastgestelde werkwijze contracteren van een leverancier, waarbij rechtmatigheid en doelmatigheid worden nagestreefd.</a:t>
            </a:r>
          </a:p>
          <a:p>
            <a:r>
              <a:rPr lang="nl-NL" dirty="0" smtClean="0">
                <a:solidFill>
                  <a:schemeClr val="bg1"/>
                </a:solidFill>
              </a:rPr>
              <a:t>Corporaties zijn niet “aanbestedingsplichtig”, maar hebben wel te maken met pre contractuele redelijkheid en billijkheid.</a:t>
            </a:r>
          </a:p>
          <a:p>
            <a:r>
              <a:rPr lang="nl-NL" dirty="0" smtClean="0">
                <a:solidFill>
                  <a:schemeClr val="bg1"/>
                </a:solidFill>
              </a:rPr>
              <a:t>Er gaat bij corporaties veel geld om dat door corporaties mogelijk doelmatiger besteed kan worden door bewust inkopen.</a:t>
            </a:r>
          </a:p>
          <a:p>
            <a:r>
              <a:rPr lang="nl-NL" dirty="0" smtClean="0">
                <a:solidFill>
                  <a:schemeClr val="bg1"/>
                </a:solidFill>
              </a:rPr>
              <a:t>Bewust inkopen begint met het afstemmen van doel en middel.</a:t>
            </a:r>
          </a:p>
          <a:p>
            <a:endParaRPr lang="nl-NL" dirty="0"/>
          </a:p>
        </p:txBody>
      </p:sp>
      <p:sp>
        <p:nvSpPr>
          <p:cNvPr id="5" name="AutoShape 5"/>
          <p:cNvSpPr>
            <a:spLocks noChangeArrowheads="1"/>
          </p:cNvSpPr>
          <p:nvPr/>
        </p:nvSpPr>
        <p:spPr bwMode="auto">
          <a:xfrm>
            <a:off x="2094706" y="5951538"/>
            <a:ext cx="8110537" cy="447675"/>
          </a:xfrm>
          <a:prstGeom prst="flowChartProcess">
            <a:avLst/>
          </a:prstGeom>
          <a:solidFill>
            <a:schemeClr val="accent5">
              <a:lumMod val="75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l-NL" altLang="nl-NL" sz="4400">
              <a:solidFill>
                <a:schemeClr val="tx2"/>
              </a:solidFill>
            </a:endParaRPr>
          </a:p>
        </p:txBody>
      </p:sp>
      <p:sp>
        <p:nvSpPr>
          <p:cNvPr id="6" name="Rechthoek 5"/>
          <p:cNvSpPr>
            <a:spLocks noChangeArrowheads="1"/>
          </p:cNvSpPr>
          <p:nvPr/>
        </p:nvSpPr>
        <p:spPr bwMode="auto">
          <a:xfrm>
            <a:off x="10205243" y="5951538"/>
            <a:ext cx="15839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nl-NL" altLang="nl-NL" sz="1800" b="1" dirty="0" smtClean="0">
                <a:solidFill>
                  <a:schemeClr val="bg1"/>
                </a:solidFill>
                <a:latin typeface="Calibri" panose="020F0502020204030204" pitchFamily="34" charset="0"/>
              </a:rPr>
              <a:t>7 maart 2017</a:t>
            </a:r>
            <a:r>
              <a:rPr lang="nl-NL" altLang="nl-NL" sz="1800" dirty="0">
                <a:latin typeface="Calibri" panose="020F0502020204030204" pitchFamily="34" charset="0"/>
              </a:rPr>
              <a:t> </a:t>
            </a: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82" y="5708877"/>
            <a:ext cx="1278923" cy="874744"/>
          </a:xfrm>
          <a:prstGeom prst="rect">
            <a:avLst/>
          </a:prstGeom>
        </p:spPr>
      </p:pic>
    </p:spTree>
    <p:extLst>
      <p:ext uri="{BB962C8B-B14F-4D97-AF65-F5344CB8AC3E}">
        <p14:creationId xmlns:p14="http://schemas.microsoft.com/office/powerpoint/2010/main" val="1755364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ige driehoek 3"/>
          <p:cNvSpPr/>
          <p:nvPr/>
        </p:nvSpPr>
        <p:spPr>
          <a:xfrm rot="10800000">
            <a:off x="2094706" y="0"/>
            <a:ext cx="10087725" cy="5873750"/>
          </a:xfrm>
          <a:prstGeom prst="rtTriangle">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AutoShape 5"/>
          <p:cNvSpPr>
            <a:spLocks noChangeArrowheads="1"/>
          </p:cNvSpPr>
          <p:nvPr/>
        </p:nvSpPr>
        <p:spPr bwMode="auto">
          <a:xfrm>
            <a:off x="2094706" y="5951538"/>
            <a:ext cx="8110537" cy="447675"/>
          </a:xfrm>
          <a:prstGeom prst="flowChartProcess">
            <a:avLst/>
          </a:prstGeom>
          <a:solidFill>
            <a:schemeClr val="accent5">
              <a:lumMod val="75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l-NL" altLang="nl-NL" sz="4400">
              <a:solidFill>
                <a:schemeClr val="tx2"/>
              </a:solidFill>
            </a:endParaRPr>
          </a:p>
        </p:txBody>
      </p:sp>
      <p:sp>
        <p:nvSpPr>
          <p:cNvPr id="7" name="Rechthoek 6"/>
          <p:cNvSpPr>
            <a:spLocks noChangeArrowheads="1"/>
          </p:cNvSpPr>
          <p:nvPr/>
        </p:nvSpPr>
        <p:spPr bwMode="auto">
          <a:xfrm>
            <a:off x="10205243" y="5951538"/>
            <a:ext cx="15839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nl-NL" altLang="nl-NL" sz="1800" b="1" dirty="0" smtClean="0">
                <a:solidFill>
                  <a:schemeClr val="bg1"/>
                </a:solidFill>
                <a:latin typeface="Calibri" panose="020F0502020204030204" pitchFamily="34" charset="0"/>
              </a:rPr>
              <a:t>7 maart 2017</a:t>
            </a:r>
            <a:r>
              <a:rPr lang="nl-NL" altLang="nl-NL" sz="1800" dirty="0">
                <a:latin typeface="Calibri" panose="020F0502020204030204" pitchFamily="34" charset="0"/>
              </a:rPr>
              <a:t> </a:t>
            </a:r>
          </a:p>
        </p:txBody>
      </p:sp>
      <p:sp>
        <p:nvSpPr>
          <p:cNvPr id="3" name="Tijdelijke aanduiding voor inhoud 2"/>
          <p:cNvSpPr>
            <a:spLocks noGrp="1"/>
          </p:cNvSpPr>
          <p:nvPr>
            <p:ph idx="1"/>
          </p:nvPr>
        </p:nvSpPr>
        <p:spPr/>
        <p:txBody>
          <a:bodyPr/>
          <a:lstStyle/>
          <a:p>
            <a:r>
              <a:rPr lang="nl-NL" dirty="0" smtClean="0">
                <a:solidFill>
                  <a:schemeClr val="bg1"/>
                </a:solidFill>
              </a:rPr>
              <a:t>Van technisch tot Best Value.</a:t>
            </a:r>
          </a:p>
          <a:p>
            <a:pPr lvl="1"/>
            <a:r>
              <a:rPr lang="nl-NL" dirty="0" smtClean="0">
                <a:solidFill>
                  <a:schemeClr val="bg1"/>
                </a:solidFill>
              </a:rPr>
              <a:t>Technisch, input en handelingen beschrijven (bestek), de oplossing is door inkopende partij bedacht; </a:t>
            </a:r>
          </a:p>
          <a:p>
            <a:pPr lvl="1"/>
            <a:r>
              <a:rPr lang="nl-NL" dirty="0" smtClean="0">
                <a:solidFill>
                  <a:schemeClr val="bg1"/>
                </a:solidFill>
              </a:rPr>
              <a:t>Functioneel, resultaten beschrijven, op verschillende abstractieniveaus, in verschillende gradaties, we gaan iets vinden van de oplossing;</a:t>
            </a:r>
          </a:p>
          <a:p>
            <a:pPr lvl="1"/>
            <a:r>
              <a:rPr lang="nl-NL" dirty="0" smtClean="0">
                <a:solidFill>
                  <a:schemeClr val="bg1"/>
                </a:solidFill>
              </a:rPr>
              <a:t>Best Value, doelstelling beschrijven, marktpartijen zijn expert, we zoeken de beste expert om de doelstelling te realiseren, we gaan iets vinden van de expert en niet direct van de oplossing.</a:t>
            </a:r>
            <a:endParaRPr lang="nl-NL" dirty="0">
              <a:solidFill>
                <a:schemeClr val="bg1"/>
              </a:solidFill>
            </a:endParaRPr>
          </a:p>
        </p:txBody>
      </p:sp>
      <p:sp>
        <p:nvSpPr>
          <p:cNvPr id="2" name="Titel 1"/>
          <p:cNvSpPr>
            <a:spLocks noGrp="1"/>
          </p:cNvSpPr>
          <p:nvPr>
            <p:ph type="title"/>
          </p:nvPr>
        </p:nvSpPr>
        <p:spPr/>
        <p:txBody>
          <a:bodyPr/>
          <a:lstStyle/>
          <a:p>
            <a:pPr algn="ctr"/>
            <a:r>
              <a:rPr lang="nl-NL" b="1" dirty="0">
                <a:solidFill>
                  <a:schemeClr val="bg1"/>
                </a:solidFill>
              </a:rPr>
              <a:t>A</a:t>
            </a:r>
            <a:r>
              <a:rPr lang="nl-NL" b="1" dirty="0" smtClean="0">
                <a:solidFill>
                  <a:schemeClr val="bg1"/>
                </a:solidFill>
              </a:rPr>
              <a:t>anbestedingsvormen</a:t>
            </a:r>
            <a:endParaRPr lang="nl-NL" b="1" dirty="0">
              <a:solidFill>
                <a:schemeClr val="bg1"/>
              </a:solidFill>
            </a:endParaRP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82" y="5708877"/>
            <a:ext cx="1278923" cy="874744"/>
          </a:xfrm>
          <a:prstGeom prst="rect">
            <a:avLst/>
          </a:prstGeom>
        </p:spPr>
      </p:pic>
    </p:spTree>
    <p:extLst>
      <p:ext uri="{BB962C8B-B14F-4D97-AF65-F5344CB8AC3E}">
        <p14:creationId xmlns:p14="http://schemas.microsoft.com/office/powerpoint/2010/main" val="4284910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ige driehoek 3"/>
          <p:cNvSpPr/>
          <p:nvPr/>
        </p:nvSpPr>
        <p:spPr>
          <a:xfrm rot="10800000">
            <a:off x="2094706" y="0"/>
            <a:ext cx="10087725" cy="5873750"/>
          </a:xfrm>
          <a:prstGeom prst="rtTriangle">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gn="ctr"/>
            <a:r>
              <a:rPr lang="nl-NL" b="1" dirty="0" smtClean="0">
                <a:solidFill>
                  <a:schemeClr val="bg1"/>
                </a:solidFill>
              </a:rPr>
              <a:t>Wanneer welke vorm</a:t>
            </a:r>
            <a:endParaRPr lang="nl-NL" b="1" dirty="0">
              <a:solidFill>
                <a:schemeClr val="bg1"/>
              </a:solidFill>
            </a:endParaRPr>
          </a:p>
        </p:txBody>
      </p:sp>
      <p:sp>
        <p:nvSpPr>
          <p:cNvPr id="3" name="Tijdelijke aanduiding voor inhoud 2"/>
          <p:cNvSpPr>
            <a:spLocks noGrp="1"/>
          </p:cNvSpPr>
          <p:nvPr>
            <p:ph idx="1"/>
          </p:nvPr>
        </p:nvSpPr>
        <p:spPr>
          <a:xfrm>
            <a:off x="838200" y="1438276"/>
            <a:ext cx="10515600" cy="4351338"/>
          </a:xfrm>
        </p:spPr>
        <p:txBody>
          <a:bodyPr/>
          <a:lstStyle/>
          <a:p>
            <a:r>
              <a:rPr lang="nl-NL" dirty="0" smtClean="0">
                <a:solidFill>
                  <a:schemeClr val="bg1"/>
                </a:solidFill>
              </a:rPr>
              <a:t>Technisch</a:t>
            </a:r>
          </a:p>
          <a:p>
            <a:pPr lvl="1"/>
            <a:r>
              <a:rPr lang="nl-NL" dirty="0" smtClean="0">
                <a:solidFill>
                  <a:schemeClr val="bg1"/>
                </a:solidFill>
              </a:rPr>
              <a:t>Als je precies weet wat je wilt, en bereid bent het ontwerprisico te dragen;</a:t>
            </a:r>
          </a:p>
          <a:p>
            <a:pPr lvl="1"/>
            <a:r>
              <a:rPr lang="nl-NL" dirty="0" smtClean="0">
                <a:solidFill>
                  <a:schemeClr val="bg1"/>
                </a:solidFill>
              </a:rPr>
              <a:t>Als je zelf de expert bent op hetgeen je koopt;</a:t>
            </a:r>
          </a:p>
          <a:p>
            <a:pPr marL="268288" lvl="1" indent="-268288"/>
            <a:r>
              <a:rPr lang="nl-NL" sz="2800" dirty="0" smtClean="0">
                <a:solidFill>
                  <a:schemeClr val="bg1"/>
                </a:solidFill>
              </a:rPr>
              <a:t>Functioneel</a:t>
            </a:r>
          </a:p>
          <a:p>
            <a:pPr marL="725488" lvl="2" indent="-268288"/>
            <a:r>
              <a:rPr lang="nl-NL" sz="2400" dirty="0" smtClean="0">
                <a:solidFill>
                  <a:schemeClr val="bg1"/>
                </a:solidFill>
              </a:rPr>
              <a:t>Als je weet welke resultaten je wilt bereiken;</a:t>
            </a:r>
          </a:p>
          <a:p>
            <a:pPr marL="725488" lvl="2" indent="-268288"/>
            <a:r>
              <a:rPr lang="nl-NL" sz="2400" dirty="0" smtClean="0">
                <a:solidFill>
                  <a:schemeClr val="bg1"/>
                </a:solidFill>
              </a:rPr>
              <a:t>Als de manier waarop de resultaten bereikt worden niet vastliggen;</a:t>
            </a:r>
          </a:p>
          <a:p>
            <a:pPr marL="725488" lvl="2" indent="-268288"/>
            <a:r>
              <a:rPr lang="nl-NL" sz="2400" dirty="0" smtClean="0">
                <a:solidFill>
                  <a:schemeClr val="bg1"/>
                </a:solidFill>
              </a:rPr>
              <a:t>Als er mogelijk betere inzichten zijn in de markt en je die kunt beoordelen;</a:t>
            </a:r>
          </a:p>
          <a:p>
            <a:pPr marL="360363" lvl="2" indent="-360363"/>
            <a:r>
              <a:rPr lang="nl-NL" sz="2800" dirty="0" smtClean="0">
                <a:solidFill>
                  <a:schemeClr val="bg1"/>
                </a:solidFill>
              </a:rPr>
              <a:t>Best Value</a:t>
            </a:r>
          </a:p>
          <a:p>
            <a:pPr marL="817563" lvl="3" indent="-360363"/>
            <a:r>
              <a:rPr lang="nl-NL" sz="2400" dirty="0" smtClean="0">
                <a:solidFill>
                  <a:schemeClr val="bg1"/>
                </a:solidFill>
              </a:rPr>
              <a:t>Als je weet welke doelstelling(en) je nastreeft;</a:t>
            </a:r>
          </a:p>
          <a:p>
            <a:pPr marL="817563" lvl="3" indent="-360363"/>
            <a:r>
              <a:rPr lang="nl-NL" sz="2400" dirty="0" smtClean="0">
                <a:solidFill>
                  <a:schemeClr val="bg1"/>
                </a:solidFill>
              </a:rPr>
              <a:t>Als je erkent dat je geen expert bent op hetgeen je koopt.</a:t>
            </a:r>
          </a:p>
          <a:p>
            <a:pPr marL="817563" lvl="3" indent="-360363"/>
            <a:endParaRPr lang="nl-NL" sz="2600" dirty="0" smtClean="0"/>
          </a:p>
          <a:p>
            <a:pPr marL="725488" lvl="2" indent="-268288"/>
            <a:endParaRPr lang="nl-NL" sz="2400" dirty="0" smtClean="0"/>
          </a:p>
        </p:txBody>
      </p:sp>
      <p:sp>
        <p:nvSpPr>
          <p:cNvPr id="6" name="AutoShape 5"/>
          <p:cNvSpPr>
            <a:spLocks noChangeArrowheads="1"/>
          </p:cNvSpPr>
          <p:nvPr/>
        </p:nvSpPr>
        <p:spPr bwMode="auto">
          <a:xfrm>
            <a:off x="2094706" y="5951538"/>
            <a:ext cx="8110537" cy="447675"/>
          </a:xfrm>
          <a:prstGeom prst="flowChartProcess">
            <a:avLst/>
          </a:prstGeom>
          <a:solidFill>
            <a:schemeClr val="accent5">
              <a:lumMod val="75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l-NL" altLang="nl-NL" sz="4400">
              <a:solidFill>
                <a:schemeClr val="tx2"/>
              </a:solidFill>
            </a:endParaRPr>
          </a:p>
        </p:txBody>
      </p:sp>
      <p:sp>
        <p:nvSpPr>
          <p:cNvPr id="7" name="Rechthoek 6"/>
          <p:cNvSpPr>
            <a:spLocks noChangeArrowheads="1"/>
          </p:cNvSpPr>
          <p:nvPr/>
        </p:nvSpPr>
        <p:spPr bwMode="auto">
          <a:xfrm>
            <a:off x="10205243" y="5951538"/>
            <a:ext cx="15839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nl-NL" altLang="nl-NL" sz="1800" b="1" dirty="0" smtClean="0">
                <a:solidFill>
                  <a:schemeClr val="bg1"/>
                </a:solidFill>
                <a:latin typeface="Calibri" panose="020F0502020204030204" pitchFamily="34" charset="0"/>
              </a:rPr>
              <a:t>7 maart 2017</a:t>
            </a:r>
            <a:r>
              <a:rPr lang="nl-NL" altLang="nl-NL" sz="1800" dirty="0">
                <a:latin typeface="Calibri" panose="020F0502020204030204" pitchFamily="34" charset="0"/>
              </a:rPr>
              <a:t> </a:t>
            </a: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82" y="5708877"/>
            <a:ext cx="1278923" cy="874744"/>
          </a:xfrm>
          <a:prstGeom prst="rect">
            <a:avLst/>
          </a:prstGeom>
        </p:spPr>
      </p:pic>
    </p:spTree>
    <p:extLst>
      <p:ext uri="{BB962C8B-B14F-4D97-AF65-F5344CB8AC3E}">
        <p14:creationId xmlns:p14="http://schemas.microsoft.com/office/powerpoint/2010/main" val="200531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ige driehoek 3"/>
          <p:cNvSpPr/>
          <p:nvPr/>
        </p:nvSpPr>
        <p:spPr>
          <a:xfrm rot="10800000">
            <a:off x="2094706" y="0"/>
            <a:ext cx="10087725" cy="5873750"/>
          </a:xfrm>
          <a:prstGeom prst="rtTriangle">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gn="ctr"/>
            <a:r>
              <a:rPr lang="nl-NL" b="1" dirty="0" smtClean="0">
                <a:solidFill>
                  <a:schemeClr val="bg1"/>
                </a:solidFill>
              </a:rPr>
              <a:t>Mogelijke knelpunten</a:t>
            </a:r>
            <a:endParaRPr lang="nl-NL" b="1" dirty="0">
              <a:solidFill>
                <a:schemeClr val="bg1"/>
              </a:solidFill>
            </a:endParaRPr>
          </a:p>
        </p:txBody>
      </p:sp>
      <p:sp>
        <p:nvSpPr>
          <p:cNvPr id="3" name="Tijdelijke aanduiding voor inhoud 2"/>
          <p:cNvSpPr>
            <a:spLocks noGrp="1"/>
          </p:cNvSpPr>
          <p:nvPr>
            <p:ph idx="1"/>
          </p:nvPr>
        </p:nvSpPr>
        <p:spPr>
          <a:xfrm>
            <a:off x="1913022" y="1585662"/>
            <a:ext cx="9440778" cy="4105276"/>
          </a:xfrm>
        </p:spPr>
        <p:txBody>
          <a:bodyPr>
            <a:normAutofit lnSpcReduction="10000"/>
          </a:bodyPr>
          <a:lstStyle/>
          <a:p>
            <a:pPr lvl="0"/>
            <a:r>
              <a:rPr lang="nl-NL" dirty="0" smtClean="0">
                <a:solidFill>
                  <a:schemeClr val="bg1"/>
                </a:solidFill>
              </a:rPr>
              <a:t>Technisch</a:t>
            </a:r>
          </a:p>
          <a:p>
            <a:pPr lvl="1"/>
            <a:r>
              <a:rPr lang="nl-NL" dirty="0" smtClean="0">
                <a:solidFill>
                  <a:schemeClr val="bg1"/>
                </a:solidFill>
              </a:rPr>
              <a:t>Maken van een ontwerp</a:t>
            </a:r>
          </a:p>
          <a:p>
            <a:pPr lvl="1"/>
            <a:r>
              <a:rPr lang="nl-NL" dirty="0" smtClean="0">
                <a:solidFill>
                  <a:schemeClr val="bg1"/>
                </a:solidFill>
              </a:rPr>
              <a:t>Specificeren van het ontwerp</a:t>
            </a:r>
          </a:p>
          <a:p>
            <a:pPr lvl="1"/>
            <a:r>
              <a:rPr lang="nl-NL" dirty="0" smtClean="0">
                <a:solidFill>
                  <a:schemeClr val="bg1"/>
                </a:solidFill>
              </a:rPr>
              <a:t>Uitvoeren inkoopproces</a:t>
            </a:r>
            <a:endParaRPr lang="nl-NL" dirty="0">
              <a:solidFill>
                <a:schemeClr val="bg1"/>
              </a:solidFill>
            </a:endParaRPr>
          </a:p>
          <a:p>
            <a:pPr marL="268288" lvl="1" indent="-268288"/>
            <a:r>
              <a:rPr lang="nl-NL" sz="2800" dirty="0" smtClean="0">
                <a:solidFill>
                  <a:schemeClr val="bg1"/>
                </a:solidFill>
              </a:rPr>
              <a:t>Functioneel</a:t>
            </a:r>
            <a:endParaRPr lang="nl-NL" sz="2800" dirty="0">
              <a:solidFill>
                <a:schemeClr val="bg1"/>
              </a:solidFill>
            </a:endParaRPr>
          </a:p>
          <a:p>
            <a:pPr marL="725488" lvl="2" indent="-268288"/>
            <a:r>
              <a:rPr lang="nl-NL" sz="2400" dirty="0" smtClean="0">
                <a:solidFill>
                  <a:schemeClr val="bg1"/>
                </a:solidFill>
              </a:rPr>
              <a:t>Definiëren van de behoefte</a:t>
            </a:r>
            <a:endParaRPr lang="nl-NL" sz="2400" dirty="0">
              <a:solidFill>
                <a:schemeClr val="bg1"/>
              </a:solidFill>
            </a:endParaRPr>
          </a:p>
          <a:p>
            <a:pPr marL="725488" lvl="2" indent="-268288"/>
            <a:r>
              <a:rPr lang="nl-NL" sz="2400" dirty="0" smtClean="0">
                <a:solidFill>
                  <a:schemeClr val="bg1"/>
                </a:solidFill>
              </a:rPr>
              <a:t>Vaststellen van onderscheidende criteria</a:t>
            </a:r>
            <a:endParaRPr lang="nl-NL" sz="2400" dirty="0">
              <a:solidFill>
                <a:schemeClr val="bg1"/>
              </a:solidFill>
            </a:endParaRPr>
          </a:p>
          <a:p>
            <a:pPr marL="725488" lvl="2" indent="-268288"/>
            <a:r>
              <a:rPr lang="nl-NL" sz="2400" dirty="0" smtClean="0">
                <a:solidFill>
                  <a:schemeClr val="bg1"/>
                </a:solidFill>
              </a:rPr>
              <a:t>Uitvoeren inkoopproces</a:t>
            </a:r>
            <a:endParaRPr lang="nl-NL" sz="2400" dirty="0">
              <a:solidFill>
                <a:schemeClr val="bg1"/>
              </a:solidFill>
            </a:endParaRPr>
          </a:p>
          <a:p>
            <a:pPr marL="265113" lvl="2" indent="-265113"/>
            <a:r>
              <a:rPr lang="nl-NL" sz="2800" dirty="0">
                <a:solidFill>
                  <a:schemeClr val="bg1"/>
                </a:solidFill>
              </a:rPr>
              <a:t>Best Value</a:t>
            </a:r>
          </a:p>
          <a:p>
            <a:pPr lvl="1"/>
            <a:r>
              <a:rPr lang="nl-NL" dirty="0" smtClean="0">
                <a:solidFill>
                  <a:schemeClr val="bg1"/>
                </a:solidFill>
              </a:rPr>
              <a:t>Definiëren doelstelling</a:t>
            </a:r>
          </a:p>
          <a:p>
            <a:pPr lvl="1"/>
            <a:r>
              <a:rPr lang="nl-NL" dirty="0" smtClean="0">
                <a:solidFill>
                  <a:schemeClr val="bg1"/>
                </a:solidFill>
              </a:rPr>
              <a:t>Uitvoeren inkoopproces</a:t>
            </a:r>
            <a:endParaRPr lang="nl-NL" dirty="0">
              <a:solidFill>
                <a:schemeClr val="bg1"/>
              </a:solidFill>
            </a:endParaRPr>
          </a:p>
        </p:txBody>
      </p:sp>
      <p:sp>
        <p:nvSpPr>
          <p:cNvPr id="6" name="AutoShape 5"/>
          <p:cNvSpPr>
            <a:spLocks noChangeArrowheads="1"/>
          </p:cNvSpPr>
          <p:nvPr/>
        </p:nvSpPr>
        <p:spPr bwMode="auto">
          <a:xfrm>
            <a:off x="2094706" y="5951538"/>
            <a:ext cx="8110537" cy="447675"/>
          </a:xfrm>
          <a:prstGeom prst="flowChartProcess">
            <a:avLst/>
          </a:prstGeom>
          <a:solidFill>
            <a:schemeClr val="accent5">
              <a:lumMod val="75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l-NL" altLang="nl-NL" sz="4400">
              <a:solidFill>
                <a:schemeClr val="tx2"/>
              </a:solidFill>
            </a:endParaRPr>
          </a:p>
        </p:txBody>
      </p:sp>
      <p:sp>
        <p:nvSpPr>
          <p:cNvPr id="7" name="Rechthoek 6"/>
          <p:cNvSpPr>
            <a:spLocks noChangeArrowheads="1"/>
          </p:cNvSpPr>
          <p:nvPr/>
        </p:nvSpPr>
        <p:spPr bwMode="auto">
          <a:xfrm>
            <a:off x="10205243" y="5951538"/>
            <a:ext cx="15839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nl-NL" altLang="nl-NL" sz="1800" b="1" dirty="0" smtClean="0">
                <a:solidFill>
                  <a:schemeClr val="bg1"/>
                </a:solidFill>
                <a:latin typeface="Calibri" panose="020F0502020204030204" pitchFamily="34" charset="0"/>
              </a:rPr>
              <a:t>7 maart 2017</a:t>
            </a:r>
            <a:r>
              <a:rPr lang="nl-NL" altLang="nl-NL" sz="1800" dirty="0">
                <a:latin typeface="Calibri" panose="020F0502020204030204" pitchFamily="34" charset="0"/>
              </a:rPr>
              <a:t> </a:t>
            </a: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82" y="5708877"/>
            <a:ext cx="1278923" cy="874744"/>
          </a:xfrm>
          <a:prstGeom prst="rect">
            <a:avLst/>
          </a:prstGeom>
        </p:spPr>
      </p:pic>
    </p:spTree>
    <p:extLst>
      <p:ext uri="{BB962C8B-B14F-4D97-AF65-F5344CB8AC3E}">
        <p14:creationId xmlns:p14="http://schemas.microsoft.com/office/powerpoint/2010/main" val="317985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ige driehoek 3"/>
          <p:cNvSpPr/>
          <p:nvPr/>
        </p:nvSpPr>
        <p:spPr>
          <a:xfrm rot="10800000">
            <a:off x="2094706" y="0"/>
            <a:ext cx="10087725" cy="5873750"/>
          </a:xfrm>
          <a:prstGeom prst="rtTriangle">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gn="ctr"/>
            <a:r>
              <a:rPr lang="nl-NL" b="1" dirty="0" smtClean="0">
                <a:solidFill>
                  <a:schemeClr val="bg1"/>
                </a:solidFill>
              </a:rPr>
              <a:t>Opdrachtgeverschap</a:t>
            </a:r>
            <a:endParaRPr lang="nl-NL" b="1" dirty="0">
              <a:solidFill>
                <a:schemeClr val="bg1"/>
              </a:solidFill>
            </a:endParaRPr>
          </a:p>
        </p:txBody>
      </p:sp>
      <p:sp>
        <p:nvSpPr>
          <p:cNvPr id="3" name="Tijdelijke aanduiding voor inhoud 2"/>
          <p:cNvSpPr>
            <a:spLocks noGrp="1"/>
          </p:cNvSpPr>
          <p:nvPr>
            <p:ph idx="1"/>
          </p:nvPr>
        </p:nvSpPr>
        <p:spPr/>
        <p:txBody>
          <a:bodyPr/>
          <a:lstStyle/>
          <a:p>
            <a:r>
              <a:rPr lang="nl-NL" dirty="0" smtClean="0">
                <a:solidFill>
                  <a:schemeClr val="bg1"/>
                </a:solidFill>
              </a:rPr>
              <a:t>Goed opdrachtgeverschap leidt tot het gewenste resultaat</a:t>
            </a:r>
          </a:p>
          <a:p>
            <a:pPr lvl="1"/>
            <a:r>
              <a:rPr lang="nl-NL" dirty="0" smtClean="0">
                <a:solidFill>
                  <a:schemeClr val="bg1"/>
                </a:solidFill>
              </a:rPr>
              <a:t>Schep de juiste randvoorwaarden voor opdrachtnemers in elke fase</a:t>
            </a:r>
          </a:p>
          <a:p>
            <a:pPr lvl="2"/>
            <a:r>
              <a:rPr lang="nl-NL" dirty="0" smtClean="0">
                <a:solidFill>
                  <a:schemeClr val="bg1"/>
                </a:solidFill>
              </a:rPr>
              <a:t>Voldoende tijd</a:t>
            </a:r>
          </a:p>
          <a:p>
            <a:pPr lvl="2"/>
            <a:r>
              <a:rPr lang="nl-NL" dirty="0" smtClean="0">
                <a:solidFill>
                  <a:schemeClr val="bg1"/>
                </a:solidFill>
              </a:rPr>
              <a:t>Voldoende geld</a:t>
            </a:r>
          </a:p>
          <a:p>
            <a:pPr lvl="2"/>
            <a:r>
              <a:rPr lang="nl-NL" dirty="0" smtClean="0">
                <a:solidFill>
                  <a:schemeClr val="bg1"/>
                </a:solidFill>
              </a:rPr>
              <a:t>Voldoende informatie</a:t>
            </a:r>
          </a:p>
          <a:p>
            <a:pPr lvl="2"/>
            <a:r>
              <a:rPr lang="nl-NL" dirty="0" smtClean="0">
                <a:solidFill>
                  <a:schemeClr val="bg1"/>
                </a:solidFill>
              </a:rPr>
              <a:t>Tijdig besluiten nemen</a:t>
            </a:r>
          </a:p>
          <a:p>
            <a:pPr marL="720725" lvl="2" indent="-276225"/>
            <a:r>
              <a:rPr lang="nl-NL" sz="2400" dirty="0" smtClean="0">
                <a:solidFill>
                  <a:schemeClr val="bg1"/>
                </a:solidFill>
              </a:rPr>
              <a:t>Ben consequent, als je stuurt op resultaat, bemoei je je niet met de input</a:t>
            </a:r>
          </a:p>
          <a:p>
            <a:pPr marL="268288" lvl="2" indent="-268288"/>
            <a:r>
              <a:rPr lang="nl-NL" sz="2800" dirty="0" smtClean="0">
                <a:solidFill>
                  <a:schemeClr val="bg1"/>
                </a:solidFill>
              </a:rPr>
              <a:t>Ontbreken van goed opdrachtgeverschap leidt tot frustratie bij opdrachtnemer en het niet realiseren van het gewenste resultaat</a:t>
            </a:r>
          </a:p>
          <a:p>
            <a:pPr marL="914400" lvl="2" indent="-469900">
              <a:buNone/>
            </a:pPr>
            <a:endParaRPr lang="nl-NL" dirty="0">
              <a:solidFill>
                <a:schemeClr val="bg1"/>
              </a:solidFill>
            </a:endParaRPr>
          </a:p>
        </p:txBody>
      </p:sp>
      <p:sp>
        <p:nvSpPr>
          <p:cNvPr id="6" name="AutoShape 5"/>
          <p:cNvSpPr>
            <a:spLocks noChangeArrowheads="1"/>
          </p:cNvSpPr>
          <p:nvPr/>
        </p:nvSpPr>
        <p:spPr bwMode="auto">
          <a:xfrm>
            <a:off x="2094706" y="5951538"/>
            <a:ext cx="8110537" cy="447675"/>
          </a:xfrm>
          <a:prstGeom prst="flowChartProcess">
            <a:avLst/>
          </a:prstGeom>
          <a:solidFill>
            <a:schemeClr val="accent5">
              <a:lumMod val="75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l-NL" altLang="nl-NL" sz="4400">
              <a:solidFill>
                <a:schemeClr val="tx2"/>
              </a:solidFill>
            </a:endParaRPr>
          </a:p>
        </p:txBody>
      </p:sp>
      <p:sp>
        <p:nvSpPr>
          <p:cNvPr id="7" name="Rechthoek 6"/>
          <p:cNvSpPr>
            <a:spLocks noChangeArrowheads="1"/>
          </p:cNvSpPr>
          <p:nvPr/>
        </p:nvSpPr>
        <p:spPr bwMode="auto">
          <a:xfrm>
            <a:off x="10205243" y="5951538"/>
            <a:ext cx="15839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nl-NL" altLang="nl-NL" sz="1800" b="1" dirty="0" smtClean="0">
                <a:solidFill>
                  <a:schemeClr val="bg1"/>
                </a:solidFill>
                <a:latin typeface="Calibri" panose="020F0502020204030204" pitchFamily="34" charset="0"/>
              </a:rPr>
              <a:t>7 maart 2017</a:t>
            </a:r>
            <a:r>
              <a:rPr lang="nl-NL" altLang="nl-NL" sz="1800" dirty="0">
                <a:latin typeface="Calibri" panose="020F0502020204030204" pitchFamily="34" charset="0"/>
              </a:rPr>
              <a:t> </a:t>
            </a: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82" y="5708877"/>
            <a:ext cx="1278923" cy="874744"/>
          </a:xfrm>
          <a:prstGeom prst="rect">
            <a:avLst/>
          </a:prstGeom>
        </p:spPr>
      </p:pic>
    </p:spTree>
    <p:extLst>
      <p:ext uri="{BB962C8B-B14F-4D97-AF65-F5344CB8AC3E}">
        <p14:creationId xmlns:p14="http://schemas.microsoft.com/office/powerpoint/2010/main" val="86349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ige driehoek 3"/>
          <p:cNvSpPr/>
          <p:nvPr/>
        </p:nvSpPr>
        <p:spPr>
          <a:xfrm rot="10800000">
            <a:off x="2094706" y="0"/>
            <a:ext cx="10087725" cy="5873750"/>
          </a:xfrm>
          <a:prstGeom prst="rtTriangle">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gn="ctr"/>
            <a:r>
              <a:rPr lang="nl-NL" b="1" dirty="0" smtClean="0">
                <a:solidFill>
                  <a:schemeClr val="bg1"/>
                </a:solidFill>
              </a:rPr>
              <a:t>Beoordelen van kwaliteit</a:t>
            </a:r>
            <a:endParaRPr lang="nl-NL" b="1" dirty="0">
              <a:solidFill>
                <a:schemeClr val="bg1"/>
              </a:solidFill>
            </a:endParaRPr>
          </a:p>
        </p:txBody>
      </p:sp>
      <p:sp>
        <p:nvSpPr>
          <p:cNvPr id="3" name="Tijdelijke aanduiding voor inhoud 2"/>
          <p:cNvSpPr>
            <a:spLocks noGrp="1"/>
          </p:cNvSpPr>
          <p:nvPr>
            <p:ph idx="1"/>
          </p:nvPr>
        </p:nvSpPr>
        <p:spPr/>
        <p:txBody>
          <a:bodyPr/>
          <a:lstStyle/>
          <a:p>
            <a:r>
              <a:rPr lang="nl-NL" dirty="0" smtClean="0">
                <a:solidFill>
                  <a:schemeClr val="bg1"/>
                </a:solidFill>
              </a:rPr>
              <a:t>Technische gespecificeerde opdracht</a:t>
            </a:r>
          </a:p>
          <a:p>
            <a:pPr lvl="1"/>
            <a:r>
              <a:rPr lang="nl-NL" dirty="0" smtClean="0">
                <a:solidFill>
                  <a:schemeClr val="bg1"/>
                </a:solidFill>
              </a:rPr>
              <a:t>Opdrachtnemer en opdrachtgever, op basis van specificatie (bestek)</a:t>
            </a:r>
          </a:p>
          <a:p>
            <a:pPr marL="268288" lvl="1" indent="-268288"/>
            <a:r>
              <a:rPr lang="nl-NL" sz="2800" dirty="0" smtClean="0">
                <a:solidFill>
                  <a:schemeClr val="bg1"/>
                </a:solidFill>
              </a:rPr>
              <a:t>Functioneel gespecificeerde opdracht</a:t>
            </a:r>
          </a:p>
          <a:p>
            <a:pPr marL="725488" lvl="2" indent="-268288"/>
            <a:r>
              <a:rPr lang="nl-NL" sz="2400" dirty="0" smtClean="0">
                <a:solidFill>
                  <a:schemeClr val="bg1"/>
                </a:solidFill>
              </a:rPr>
              <a:t>Opdrachtgever, op basis van de gewenste resultaten en de beschreven oplossing</a:t>
            </a:r>
          </a:p>
          <a:p>
            <a:pPr marL="268288" lvl="2" indent="-268288"/>
            <a:r>
              <a:rPr lang="nl-NL" sz="2800" dirty="0" smtClean="0">
                <a:solidFill>
                  <a:schemeClr val="bg1"/>
                </a:solidFill>
              </a:rPr>
              <a:t>Best Value</a:t>
            </a:r>
          </a:p>
          <a:p>
            <a:pPr marL="725488" lvl="3" indent="-268288"/>
            <a:r>
              <a:rPr lang="nl-NL" sz="2400" dirty="0" smtClean="0">
                <a:solidFill>
                  <a:schemeClr val="bg1"/>
                </a:solidFill>
              </a:rPr>
              <a:t>Opdrachtgever op basis van doelstelling, voorafgaand aan de realisatie</a:t>
            </a:r>
            <a:endParaRPr lang="nl-NL" sz="2400" dirty="0">
              <a:solidFill>
                <a:schemeClr val="bg1"/>
              </a:solidFill>
            </a:endParaRPr>
          </a:p>
        </p:txBody>
      </p:sp>
      <p:sp>
        <p:nvSpPr>
          <p:cNvPr id="6" name="AutoShape 5"/>
          <p:cNvSpPr>
            <a:spLocks noChangeArrowheads="1"/>
          </p:cNvSpPr>
          <p:nvPr/>
        </p:nvSpPr>
        <p:spPr bwMode="auto">
          <a:xfrm>
            <a:off x="2094706" y="5951538"/>
            <a:ext cx="8110537" cy="447675"/>
          </a:xfrm>
          <a:prstGeom prst="flowChartProcess">
            <a:avLst/>
          </a:prstGeom>
          <a:solidFill>
            <a:schemeClr val="accent5">
              <a:lumMod val="75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l-NL" altLang="nl-NL" sz="4400">
              <a:solidFill>
                <a:schemeClr val="tx2"/>
              </a:solidFill>
            </a:endParaRPr>
          </a:p>
        </p:txBody>
      </p:sp>
      <p:sp>
        <p:nvSpPr>
          <p:cNvPr id="7" name="Rechthoek 6"/>
          <p:cNvSpPr>
            <a:spLocks noChangeArrowheads="1"/>
          </p:cNvSpPr>
          <p:nvPr/>
        </p:nvSpPr>
        <p:spPr bwMode="auto">
          <a:xfrm>
            <a:off x="10205243" y="5951538"/>
            <a:ext cx="15839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nl-NL" altLang="nl-NL" sz="1800" b="1" dirty="0" smtClean="0">
                <a:solidFill>
                  <a:schemeClr val="bg1"/>
                </a:solidFill>
                <a:latin typeface="Calibri" panose="020F0502020204030204" pitchFamily="34" charset="0"/>
              </a:rPr>
              <a:t>7 maart 2017</a:t>
            </a:r>
            <a:r>
              <a:rPr lang="nl-NL" altLang="nl-NL" sz="1800" dirty="0">
                <a:latin typeface="Calibri" panose="020F0502020204030204" pitchFamily="34" charset="0"/>
              </a:rPr>
              <a:t> </a:t>
            </a: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82" y="5708877"/>
            <a:ext cx="1278923" cy="874744"/>
          </a:xfrm>
          <a:prstGeom prst="rect">
            <a:avLst/>
          </a:prstGeom>
        </p:spPr>
      </p:pic>
    </p:spTree>
    <p:extLst>
      <p:ext uri="{BB962C8B-B14F-4D97-AF65-F5344CB8AC3E}">
        <p14:creationId xmlns:p14="http://schemas.microsoft.com/office/powerpoint/2010/main" val="2121104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ige driehoek 3"/>
          <p:cNvSpPr/>
          <p:nvPr/>
        </p:nvSpPr>
        <p:spPr>
          <a:xfrm rot="10800000">
            <a:off x="2094706" y="0"/>
            <a:ext cx="10087725" cy="5873750"/>
          </a:xfrm>
          <a:prstGeom prst="rtTriangle">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gn="ctr"/>
            <a:r>
              <a:rPr lang="nl-NL" b="1" dirty="0" smtClean="0">
                <a:solidFill>
                  <a:schemeClr val="bg1"/>
                </a:solidFill>
              </a:rPr>
              <a:t>Relatief beoordelen</a:t>
            </a:r>
            <a:endParaRPr lang="nl-NL" b="1" dirty="0">
              <a:solidFill>
                <a:schemeClr val="bg1"/>
              </a:solidFill>
            </a:endParaRPr>
          </a:p>
        </p:txBody>
      </p:sp>
      <p:sp>
        <p:nvSpPr>
          <p:cNvPr id="3" name="Tijdelijke aanduiding voor inhoud 2"/>
          <p:cNvSpPr>
            <a:spLocks noGrp="1"/>
          </p:cNvSpPr>
          <p:nvPr>
            <p:ph idx="1"/>
          </p:nvPr>
        </p:nvSpPr>
        <p:spPr>
          <a:xfrm>
            <a:off x="838200" y="2358189"/>
            <a:ext cx="10515600" cy="3818774"/>
          </a:xfrm>
        </p:spPr>
        <p:txBody>
          <a:bodyPr/>
          <a:lstStyle/>
          <a:p>
            <a:r>
              <a:rPr lang="nl-NL" dirty="0" smtClean="0">
                <a:solidFill>
                  <a:schemeClr val="bg1"/>
                </a:solidFill>
              </a:rPr>
              <a:t>Offertes worden met elkaar vergeleken</a:t>
            </a:r>
          </a:p>
          <a:p>
            <a:r>
              <a:rPr lang="nl-NL" dirty="0" smtClean="0">
                <a:solidFill>
                  <a:schemeClr val="bg1"/>
                </a:solidFill>
              </a:rPr>
              <a:t>Relatief beoordelen leidt mogelijk tot de </a:t>
            </a:r>
            <a:r>
              <a:rPr lang="nl-NL" dirty="0" err="1" smtClean="0">
                <a:solidFill>
                  <a:schemeClr val="bg1"/>
                </a:solidFill>
              </a:rPr>
              <a:t>rangordeparadox</a:t>
            </a:r>
            <a:endParaRPr lang="nl-NL" dirty="0" smtClean="0">
              <a:solidFill>
                <a:schemeClr val="bg1"/>
              </a:solidFill>
            </a:endParaRPr>
          </a:p>
          <a:p>
            <a:r>
              <a:rPr lang="nl-NL" dirty="0" smtClean="0">
                <a:solidFill>
                  <a:schemeClr val="bg1"/>
                </a:solidFill>
              </a:rPr>
              <a:t>Een aanbieder bepaalt de norm</a:t>
            </a:r>
            <a:endParaRPr lang="nl-NL" dirty="0">
              <a:solidFill>
                <a:schemeClr val="bg1"/>
              </a:solidFill>
            </a:endParaRPr>
          </a:p>
        </p:txBody>
      </p:sp>
      <p:sp>
        <p:nvSpPr>
          <p:cNvPr id="6" name="AutoShape 5"/>
          <p:cNvSpPr>
            <a:spLocks noChangeArrowheads="1"/>
          </p:cNvSpPr>
          <p:nvPr/>
        </p:nvSpPr>
        <p:spPr bwMode="auto">
          <a:xfrm>
            <a:off x="2094706" y="5951538"/>
            <a:ext cx="8110537" cy="447675"/>
          </a:xfrm>
          <a:prstGeom prst="flowChartProcess">
            <a:avLst/>
          </a:prstGeom>
          <a:solidFill>
            <a:schemeClr val="accent5">
              <a:lumMod val="75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l-NL" altLang="nl-NL" sz="4400">
              <a:solidFill>
                <a:schemeClr val="tx2"/>
              </a:solidFill>
            </a:endParaRPr>
          </a:p>
        </p:txBody>
      </p:sp>
      <p:sp>
        <p:nvSpPr>
          <p:cNvPr id="7" name="Rechthoek 6"/>
          <p:cNvSpPr>
            <a:spLocks noChangeArrowheads="1"/>
          </p:cNvSpPr>
          <p:nvPr/>
        </p:nvSpPr>
        <p:spPr bwMode="auto">
          <a:xfrm>
            <a:off x="10205243" y="5951538"/>
            <a:ext cx="15839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nl-NL" altLang="nl-NL" sz="1800" b="1" dirty="0" smtClean="0">
                <a:solidFill>
                  <a:schemeClr val="bg1"/>
                </a:solidFill>
                <a:latin typeface="Calibri" panose="020F0502020204030204" pitchFamily="34" charset="0"/>
              </a:rPr>
              <a:t>7 maart 2017</a:t>
            </a:r>
            <a:r>
              <a:rPr lang="nl-NL" altLang="nl-NL" sz="1800" dirty="0">
                <a:latin typeface="Calibri" panose="020F0502020204030204" pitchFamily="34" charset="0"/>
              </a:rPr>
              <a:t> </a:t>
            </a: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82" y="5708877"/>
            <a:ext cx="1278923" cy="874744"/>
          </a:xfrm>
          <a:prstGeom prst="rect">
            <a:avLst/>
          </a:prstGeom>
        </p:spPr>
      </p:pic>
    </p:spTree>
    <p:extLst>
      <p:ext uri="{BB962C8B-B14F-4D97-AF65-F5344CB8AC3E}">
        <p14:creationId xmlns:p14="http://schemas.microsoft.com/office/powerpoint/2010/main" val="2087643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ige driehoek 3"/>
          <p:cNvSpPr/>
          <p:nvPr/>
        </p:nvSpPr>
        <p:spPr>
          <a:xfrm rot="10800000">
            <a:off x="2094706" y="0"/>
            <a:ext cx="10087725" cy="5873750"/>
          </a:xfrm>
          <a:prstGeom prst="rtTriangle">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pPr algn="ctr"/>
            <a:r>
              <a:rPr lang="nl-NL" b="1" dirty="0" smtClean="0">
                <a:solidFill>
                  <a:schemeClr val="bg1"/>
                </a:solidFill>
              </a:rPr>
              <a:t>Absoluut beoordelen</a:t>
            </a:r>
            <a:endParaRPr lang="nl-NL" b="1" dirty="0">
              <a:solidFill>
                <a:schemeClr val="bg1"/>
              </a:solidFill>
            </a:endParaRPr>
          </a:p>
        </p:txBody>
      </p:sp>
      <p:sp>
        <p:nvSpPr>
          <p:cNvPr id="3" name="Tijdelijke aanduiding voor inhoud 2"/>
          <p:cNvSpPr>
            <a:spLocks noGrp="1"/>
          </p:cNvSpPr>
          <p:nvPr>
            <p:ph idx="1"/>
          </p:nvPr>
        </p:nvSpPr>
        <p:spPr>
          <a:xfrm>
            <a:off x="838200" y="2695073"/>
            <a:ext cx="10515600" cy="3481889"/>
          </a:xfrm>
        </p:spPr>
        <p:txBody>
          <a:bodyPr/>
          <a:lstStyle/>
          <a:p>
            <a:r>
              <a:rPr lang="nl-NL" dirty="0" smtClean="0">
                <a:solidFill>
                  <a:schemeClr val="bg1"/>
                </a:solidFill>
              </a:rPr>
              <a:t>Offertes worden beoordeeld tegen een beoordelingskader</a:t>
            </a:r>
          </a:p>
          <a:p>
            <a:r>
              <a:rPr lang="nl-NL" dirty="0" smtClean="0">
                <a:solidFill>
                  <a:schemeClr val="bg1"/>
                </a:solidFill>
              </a:rPr>
              <a:t>De norm wordt bepaald door de inkopende organisatie</a:t>
            </a:r>
            <a:endParaRPr lang="nl-NL" dirty="0">
              <a:solidFill>
                <a:schemeClr val="bg1"/>
              </a:solidFill>
            </a:endParaRPr>
          </a:p>
        </p:txBody>
      </p:sp>
      <p:sp>
        <p:nvSpPr>
          <p:cNvPr id="6" name="AutoShape 5"/>
          <p:cNvSpPr>
            <a:spLocks noChangeArrowheads="1"/>
          </p:cNvSpPr>
          <p:nvPr/>
        </p:nvSpPr>
        <p:spPr bwMode="auto">
          <a:xfrm>
            <a:off x="2094706" y="5951538"/>
            <a:ext cx="8110537" cy="447675"/>
          </a:xfrm>
          <a:prstGeom prst="flowChartProcess">
            <a:avLst/>
          </a:prstGeom>
          <a:solidFill>
            <a:schemeClr val="accent5">
              <a:lumMod val="75000"/>
            </a:schemeClr>
          </a:solidFill>
          <a:ln>
            <a:noFill/>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l-NL" altLang="nl-NL" sz="4400">
              <a:solidFill>
                <a:schemeClr val="tx2"/>
              </a:solidFill>
            </a:endParaRPr>
          </a:p>
        </p:txBody>
      </p:sp>
      <p:sp>
        <p:nvSpPr>
          <p:cNvPr id="7" name="Rechthoek 6"/>
          <p:cNvSpPr>
            <a:spLocks noChangeArrowheads="1"/>
          </p:cNvSpPr>
          <p:nvPr/>
        </p:nvSpPr>
        <p:spPr bwMode="auto">
          <a:xfrm>
            <a:off x="10205243" y="5951538"/>
            <a:ext cx="15839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nl-NL" altLang="nl-NL" sz="1800" b="1" dirty="0" smtClean="0">
                <a:solidFill>
                  <a:schemeClr val="bg1"/>
                </a:solidFill>
                <a:latin typeface="Calibri" panose="020F0502020204030204" pitchFamily="34" charset="0"/>
              </a:rPr>
              <a:t>7 maart 2017</a:t>
            </a:r>
            <a:r>
              <a:rPr lang="nl-NL" altLang="nl-NL" sz="1800" dirty="0">
                <a:latin typeface="Calibri" panose="020F0502020204030204" pitchFamily="34" charset="0"/>
              </a:rPr>
              <a:t> </a:t>
            </a: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82" y="5708877"/>
            <a:ext cx="1278923" cy="874744"/>
          </a:xfrm>
          <a:prstGeom prst="rect">
            <a:avLst/>
          </a:prstGeom>
        </p:spPr>
      </p:pic>
    </p:spTree>
    <p:extLst>
      <p:ext uri="{BB962C8B-B14F-4D97-AF65-F5344CB8AC3E}">
        <p14:creationId xmlns:p14="http://schemas.microsoft.com/office/powerpoint/2010/main" val="183854908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885</Words>
  <Application>Microsoft Office PowerPoint</Application>
  <PresentationFormat>Breedbeeld</PresentationFormat>
  <Paragraphs>111</Paragraphs>
  <Slides>14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Calibri Light</vt:lpstr>
      <vt:lpstr>Times New Roman</vt:lpstr>
      <vt:lpstr>Kantoorthema</vt:lpstr>
      <vt:lpstr>PowerPoint-presentatie</vt:lpstr>
      <vt:lpstr>Aanbestedingsvormen</vt:lpstr>
      <vt:lpstr>Aanbestedingsvormen</vt:lpstr>
      <vt:lpstr>Wanneer welke vorm</vt:lpstr>
      <vt:lpstr>Mogelijke knelpunten</vt:lpstr>
      <vt:lpstr>Opdrachtgeverschap</vt:lpstr>
      <vt:lpstr>Beoordelen van kwaliteit</vt:lpstr>
      <vt:lpstr>Relatief beoordelen</vt:lpstr>
      <vt:lpstr>Absoluut beoordelen</vt:lpstr>
      <vt:lpstr>Voorbeeld beoordelingskader</vt:lpstr>
      <vt:lpstr>Gunningscriteria</vt:lpstr>
      <vt:lpstr>Inkoop in diverse verschijningsvormen</vt:lpstr>
      <vt:lpstr>Inkoop en contractmanagement</vt:lpstr>
      <vt:lpstr>Hoe kan inkoop worden verbeterd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Renda</dc:title>
  <dc:creator>jean-paul roegies</dc:creator>
  <cp:lastModifiedBy>Robert Dingemans</cp:lastModifiedBy>
  <cp:revision>17</cp:revision>
  <dcterms:created xsi:type="dcterms:W3CDTF">2017-02-01T09:39:49Z</dcterms:created>
  <dcterms:modified xsi:type="dcterms:W3CDTF">2017-03-06T14:25:00Z</dcterms:modified>
</cp:coreProperties>
</file>