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6" r:id="rId2"/>
    <p:sldId id="293" r:id="rId3"/>
    <p:sldId id="311" r:id="rId4"/>
    <p:sldId id="259" r:id="rId5"/>
    <p:sldId id="268" r:id="rId6"/>
    <p:sldId id="269" r:id="rId7"/>
    <p:sldId id="312" r:id="rId8"/>
    <p:sldId id="303" r:id="rId9"/>
    <p:sldId id="278" r:id="rId10"/>
    <p:sldId id="257" r:id="rId11"/>
    <p:sldId id="283" r:id="rId12"/>
    <p:sldId id="310" r:id="rId13"/>
    <p:sldId id="307" r:id="rId14"/>
    <p:sldId id="308" r:id="rId15"/>
    <p:sldId id="261" r:id="rId16"/>
    <p:sldId id="266" r:id="rId17"/>
    <p:sldId id="267" r:id="rId18"/>
    <p:sldId id="306" r:id="rId19"/>
    <p:sldId id="313" r:id="rId20"/>
    <p:sldId id="309" r:id="rId21"/>
    <p:sldId id="289" r:id="rId22"/>
    <p:sldId id="290" r:id="rId23"/>
    <p:sldId id="291" r:id="rId24"/>
    <p:sldId id="292" r:id="rId25"/>
    <p:sldId id="282" r:id="rId26"/>
    <p:sldId id="263" r:id="rId27"/>
    <p:sldId id="314" r:id="rId28"/>
    <p:sldId id="295" r:id="rId29"/>
    <p:sldId id="297" r:id="rId30"/>
    <p:sldId id="273" r:id="rId31"/>
    <p:sldId id="275" r:id="rId32"/>
    <p:sldId id="299" r:id="rId33"/>
    <p:sldId id="315" r:id="rId34"/>
    <p:sldId id="272" r:id="rId35"/>
    <p:sldId id="274" r:id="rId3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C072"/>
    <a:srgbClr val="FFFFCC"/>
    <a:srgbClr val="FFFF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9" autoAdjust="0"/>
    <p:restoredTop sz="80000" autoAdjust="0"/>
  </p:normalViewPr>
  <p:slideViewPr>
    <p:cSldViewPr>
      <p:cViewPr>
        <p:scale>
          <a:sx n="66" d="100"/>
          <a:sy n="66" d="100"/>
        </p:scale>
        <p:origin x="-1110"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ADE063-742B-4C47-A0F8-820FFBE1C6F0}" type="datetimeFigureOut">
              <a:rPr lang="nl-NL" smtClean="0"/>
              <a:t>4-4-2017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5CD8E-67CC-4036-B616-FA42BB805C0A}" type="slidenum">
              <a:rPr lang="nl-NL" smtClean="0"/>
              <a:t>‹nr.›</a:t>
            </a:fld>
            <a:endParaRPr lang="nl-NL"/>
          </a:p>
        </p:txBody>
      </p:sp>
    </p:spTree>
    <p:extLst>
      <p:ext uri="{BB962C8B-B14F-4D97-AF65-F5344CB8AC3E}">
        <p14:creationId xmlns:p14="http://schemas.microsoft.com/office/powerpoint/2010/main" val="3293329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de ruimte staan 8</a:t>
            </a:r>
            <a:r>
              <a:rPr lang="nl-NL" baseline="0" dirty="0" smtClean="0"/>
              <a:t> grote tafels met 8 a 9 stoelen voor deelnemers</a:t>
            </a:r>
          </a:p>
          <a:p>
            <a:r>
              <a:rPr lang="nl-NL" baseline="0" dirty="0" smtClean="0"/>
              <a:t>Bij elke tafel staan een bord met </a:t>
            </a:r>
          </a:p>
          <a:p>
            <a:pPr marL="228600" indent="-228600">
              <a:buAutoNum type="arabicPeriod"/>
            </a:pPr>
            <a:r>
              <a:rPr lang="nl-NL" baseline="0" dirty="0" smtClean="0"/>
              <a:t>Eén bewonersprofiel</a:t>
            </a:r>
          </a:p>
          <a:p>
            <a:pPr marL="228600" indent="-228600">
              <a:buAutoNum type="arabicPeriod"/>
            </a:pPr>
            <a:r>
              <a:rPr lang="nl-NL" baseline="0" dirty="0" err="1" smtClean="0"/>
              <a:t>Één</a:t>
            </a:r>
            <a:r>
              <a:rPr lang="nl-NL" baseline="0" dirty="0" smtClean="0"/>
              <a:t> van de twee casussen omgevormd tot een vraag</a:t>
            </a:r>
          </a:p>
          <a:p>
            <a:pPr marL="228600" indent="-228600">
              <a:buAutoNum type="arabicPeriod"/>
            </a:pPr>
            <a:r>
              <a:rPr lang="nl-NL" baseline="0" dirty="0" smtClean="0"/>
              <a:t>Een groot vel voor de pitch (kan ook later uitgedeeld worden)</a:t>
            </a:r>
          </a:p>
          <a:p>
            <a:pPr marL="228600" indent="-228600">
              <a:buAutoNum type="arabicPeriod"/>
            </a:pPr>
            <a:r>
              <a:rPr lang="nl-NL" baseline="0" dirty="0" smtClean="0"/>
              <a:t>Post </a:t>
            </a:r>
            <a:r>
              <a:rPr lang="nl-NL" baseline="0" dirty="0" err="1" smtClean="0"/>
              <a:t>its</a:t>
            </a:r>
            <a:r>
              <a:rPr lang="nl-NL" baseline="0" dirty="0" smtClean="0"/>
              <a:t> voor elke deelnemer</a:t>
            </a:r>
          </a:p>
          <a:p>
            <a:pPr marL="228600" indent="-228600">
              <a:buAutoNum type="arabicPeriod"/>
            </a:pPr>
            <a:r>
              <a:rPr lang="nl-NL" baseline="0" dirty="0" smtClean="0"/>
              <a:t>Markers</a:t>
            </a:r>
          </a:p>
          <a:p>
            <a:pPr marL="228600" indent="-228600">
              <a:buAutoNum type="arabicPeriod"/>
            </a:pPr>
            <a:r>
              <a:rPr lang="nl-NL" baseline="0" dirty="0" smtClean="0"/>
              <a:t>Scharen</a:t>
            </a:r>
          </a:p>
          <a:p>
            <a:pPr marL="228600" indent="-228600">
              <a:buAutoNum type="arabicPeriod"/>
            </a:pPr>
            <a:r>
              <a:rPr lang="nl-NL" baseline="0" dirty="0" smtClean="0"/>
              <a:t>Lijm</a:t>
            </a:r>
          </a:p>
          <a:p>
            <a:pPr marL="228600" indent="-228600">
              <a:buAutoNum type="arabicPeriod"/>
            </a:pPr>
            <a:r>
              <a:rPr lang="nl-NL" baseline="0" dirty="0" smtClean="0"/>
              <a:t>Tijdschriften waarin geknipt mag worden</a:t>
            </a:r>
          </a:p>
          <a:p>
            <a:pPr marL="228600" indent="-228600">
              <a:buAutoNum type="arabicPeriod"/>
            </a:pPr>
            <a:r>
              <a:rPr lang="nl-NL" baseline="0" dirty="0" err="1" smtClean="0"/>
              <a:t>Washi</a:t>
            </a:r>
            <a:r>
              <a:rPr lang="nl-NL" baseline="0" dirty="0" smtClean="0"/>
              <a:t> tape om dingen op te kunnen plakken op het pitchvel en om bij de presentatie aan de muur te hangen</a:t>
            </a:r>
          </a:p>
          <a:p>
            <a:pPr marL="228600" indent="-228600">
              <a:buAutoNum type="arabicPeriod"/>
            </a:pPr>
            <a:r>
              <a:rPr lang="nl-NL" baseline="0" dirty="0" smtClean="0"/>
              <a:t>Balpoint per deelnemer </a:t>
            </a:r>
          </a:p>
          <a:p>
            <a:pPr marL="228600" indent="-228600">
              <a:buAutoNum type="arabicPeriod"/>
            </a:pPr>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1E05CD8E-67CC-4036-B616-FA42BB805C0A}" type="slidenum">
              <a:rPr lang="nl-NL" smtClean="0"/>
              <a:t>1</a:t>
            </a:fld>
            <a:endParaRPr lang="nl-NL"/>
          </a:p>
        </p:txBody>
      </p:sp>
    </p:spTree>
    <p:extLst>
      <p:ext uri="{BB962C8B-B14F-4D97-AF65-F5344CB8AC3E}">
        <p14:creationId xmlns:p14="http://schemas.microsoft.com/office/powerpoint/2010/main" val="2680741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0" i="0" kern="1200" dirty="0" smtClean="0">
                <a:solidFill>
                  <a:schemeClr val="tx1"/>
                </a:solidFill>
                <a:effectLst/>
                <a:latin typeface="+mn-lt"/>
                <a:ea typeface="+mn-ea"/>
                <a:cs typeface="+mn-cs"/>
              </a:rPr>
              <a:t>Neen, het is geen nieuwe variant van het konijnen of eenden ras, noch een uiting van genetische manipulatie. Het is simpelweg een plaatje van een eend. Of van een konijn? Als je één van beide hebt gezien, kijk dan nog eens goed of je het zeker weet, zie je niet de ander?</a:t>
            </a:r>
          </a:p>
          <a:p>
            <a:pPr fontAlgn="base"/>
            <a:r>
              <a:rPr lang="nl-NL" sz="1200" b="0" i="0" kern="1200" dirty="0" smtClean="0">
                <a:solidFill>
                  <a:schemeClr val="tx1"/>
                </a:solidFill>
                <a:effectLst/>
                <a:latin typeface="+mn-lt"/>
                <a:ea typeface="+mn-ea"/>
                <a:cs typeface="+mn-cs"/>
              </a:rPr>
              <a:t>Het merkwaardige aan deze afbeelding (en vele andere soortgelijke plaatjes) is dat je de ene betekenis kan ‘zien’, en de ander, maar nooit tegelijkertijd. Je brein kan zoiets simpelweg niet registreren (ten minste, de meesten van ons hebben breinen die dat niet kunnen, je hebt altijd vreemde eenden ertussen zitten). We zien ofwel het een, ofwel het ander. Zoiets heet ook wel een dubbel stabiele afbeelding, of in het Engels ‘</a:t>
            </a:r>
            <a:r>
              <a:rPr lang="nl-NL" sz="1200" b="0" i="0" kern="1200" dirty="0" err="1" smtClean="0">
                <a:solidFill>
                  <a:schemeClr val="tx1"/>
                </a:solidFill>
                <a:effectLst/>
                <a:latin typeface="+mn-lt"/>
                <a:ea typeface="+mn-ea"/>
                <a:cs typeface="+mn-cs"/>
              </a:rPr>
              <a:t>bistable</a:t>
            </a:r>
            <a:r>
              <a:rPr lang="nl-NL" sz="1200" b="0" i="0" kern="1200" dirty="0" smtClean="0">
                <a:solidFill>
                  <a:schemeClr val="tx1"/>
                </a:solidFill>
                <a:effectLst/>
                <a:latin typeface="+mn-lt"/>
                <a:ea typeface="+mn-ea"/>
                <a:cs typeface="+mn-cs"/>
              </a:rPr>
              <a:t> image’.</a:t>
            </a:r>
          </a:p>
          <a:p>
            <a:pPr fontAlgn="base"/>
            <a:r>
              <a:rPr lang="nl-NL" sz="1200" b="0" i="0" kern="1200" dirty="0" smtClean="0">
                <a:solidFill>
                  <a:schemeClr val="tx1"/>
                </a:solidFill>
                <a:effectLst/>
                <a:latin typeface="+mn-lt"/>
                <a:ea typeface="+mn-ea"/>
                <a:cs typeface="+mn-cs"/>
              </a:rPr>
              <a:t>Dit is een van de vroegste ‘officieel gepubliceerde’ optische illusies, en stamt al uit 1899, toen de Amerikaanse psycholoog Joseph </a:t>
            </a:r>
            <a:r>
              <a:rPr lang="nl-NL" sz="1200" b="0" i="0" kern="1200" dirty="0" err="1" smtClean="0">
                <a:solidFill>
                  <a:schemeClr val="tx1"/>
                </a:solidFill>
                <a:effectLst/>
                <a:latin typeface="+mn-lt"/>
                <a:ea typeface="+mn-ea"/>
                <a:cs typeface="+mn-cs"/>
              </a:rPr>
              <a:t>Jastrow</a:t>
            </a:r>
            <a:r>
              <a:rPr lang="nl-NL" sz="1200" b="0" i="0" kern="1200" dirty="0" smtClean="0">
                <a:solidFill>
                  <a:schemeClr val="tx1"/>
                </a:solidFill>
                <a:effectLst/>
                <a:latin typeface="+mn-lt"/>
                <a:ea typeface="+mn-ea"/>
                <a:cs typeface="+mn-cs"/>
              </a:rPr>
              <a:t> hem publiceerde. Hij gebruikte het om aan te tonen dat we niet alleen zien met onze ogen, maar ook (vooral!) met ons brein. Overigens is er een eerdere bron van het plaatje te geven, namelijk 23 Oktober 1892. We weten dit zo precies omdat de publicatie in een Duits ‘blad’ verscheen genaamd </a:t>
            </a:r>
            <a:r>
              <a:rPr lang="nl-NL" sz="1200" b="0" i="0" kern="1200" dirty="0" err="1" smtClean="0">
                <a:solidFill>
                  <a:schemeClr val="tx1"/>
                </a:solidFill>
                <a:effectLst/>
                <a:latin typeface="+mn-lt"/>
                <a:ea typeface="+mn-ea"/>
                <a:cs typeface="+mn-cs"/>
              </a:rPr>
              <a:t>Fliegende</a:t>
            </a:r>
            <a:r>
              <a:rPr lang="nl-NL" sz="1200" b="0" i="0" kern="1200" dirty="0" smtClean="0">
                <a:solidFill>
                  <a:schemeClr val="tx1"/>
                </a:solidFill>
                <a:effectLst/>
                <a:latin typeface="+mn-lt"/>
                <a:ea typeface="+mn-ea"/>
                <a:cs typeface="+mn-cs"/>
              </a:rPr>
              <a:t> </a:t>
            </a:r>
            <a:r>
              <a:rPr lang="nl-NL" sz="1200" b="0" i="0" kern="1200" dirty="0" err="1" smtClean="0">
                <a:solidFill>
                  <a:schemeClr val="tx1"/>
                </a:solidFill>
                <a:effectLst/>
                <a:latin typeface="+mn-lt"/>
                <a:ea typeface="+mn-ea"/>
                <a:cs typeface="+mn-cs"/>
              </a:rPr>
              <a:t>Blätter</a:t>
            </a:r>
            <a:r>
              <a:rPr lang="nl-NL" sz="1200" b="0" i="0" kern="1200" dirty="0" smtClean="0">
                <a:solidFill>
                  <a:schemeClr val="tx1"/>
                </a:solidFill>
                <a:effectLst/>
                <a:latin typeface="+mn-lt"/>
                <a:ea typeface="+mn-ea"/>
                <a:cs typeface="+mn-cs"/>
              </a:rPr>
              <a:t>, oftewel vliegende XXX. Het plaatje werd gekopt met de vraag ‘welke dieren lijken het meest op elkaar’, en onder het plaatje was het antwoord dus eenden en konijnen, immers, ze waren één en hetzelfde plaatje!</a:t>
            </a:r>
          </a:p>
          <a:p>
            <a:endParaRPr lang="nl-NL" dirty="0"/>
          </a:p>
        </p:txBody>
      </p:sp>
      <p:sp>
        <p:nvSpPr>
          <p:cNvPr id="4" name="Tijdelijke aanduiding voor dianummer 3"/>
          <p:cNvSpPr>
            <a:spLocks noGrp="1"/>
          </p:cNvSpPr>
          <p:nvPr>
            <p:ph type="sldNum" sz="quarter" idx="10"/>
          </p:nvPr>
        </p:nvSpPr>
        <p:spPr/>
        <p:txBody>
          <a:bodyPr/>
          <a:lstStyle/>
          <a:p>
            <a:fld id="{1E05CD8E-67CC-4036-B616-FA42BB805C0A}" type="slidenum">
              <a:rPr lang="nl-NL" smtClean="0"/>
              <a:t>12</a:t>
            </a:fld>
            <a:endParaRPr lang="nl-NL"/>
          </a:p>
        </p:txBody>
      </p:sp>
    </p:spTree>
    <p:extLst>
      <p:ext uri="{BB962C8B-B14F-4D97-AF65-F5344CB8AC3E}">
        <p14:creationId xmlns:p14="http://schemas.microsoft.com/office/powerpoint/2010/main" val="20315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Ik</a:t>
            </a:r>
            <a:r>
              <a:rPr lang="nl-NL" baseline="0" dirty="0" smtClean="0"/>
              <a:t> trek ff de stekker eruit ;-) en laat het woord aan Raymond en Geoffrey</a:t>
            </a:r>
            <a:endParaRPr lang="nl-NL" dirty="0"/>
          </a:p>
        </p:txBody>
      </p:sp>
      <p:sp>
        <p:nvSpPr>
          <p:cNvPr id="4" name="Tijdelijke aanduiding voor dianummer 3"/>
          <p:cNvSpPr>
            <a:spLocks noGrp="1"/>
          </p:cNvSpPr>
          <p:nvPr>
            <p:ph type="sldNum" sz="quarter" idx="10"/>
          </p:nvPr>
        </p:nvSpPr>
        <p:spPr/>
        <p:txBody>
          <a:bodyPr/>
          <a:lstStyle/>
          <a:p>
            <a:fld id="{1E05CD8E-67CC-4036-B616-FA42BB805C0A}" type="slidenum">
              <a:rPr lang="nl-NL" smtClean="0"/>
              <a:t>18</a:t>
            </a:fld>
            <a:endParaRPr lang="nl-NL"/>
          </a:p>
        </p:txBody>
      </p:sp>
    </p:spTree>
    <p:extLst>
      <p:ext uri="{BB962C8B-B14F-4D97-AF65-F5344CB8AC3E}">
        <p14:creationId xmlns:p14="http://schemas.microsoft.com/office/powerpoint/2010/main" val="1981215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0" i="0" kern="1200" dirty="0" smtClean="0">
                <a:solidFill>
                  <a:schemeClr val="tx1"/>
                </a:solidFill>
                <a:effectLst/>
                <a:latin typeface="+mn-lt"/>
                <a:ea typeface="+mn-ea"/>
                <a:cs typeface="+mn-cs"/>
              </a:rPr>
              <a:t>De meesten van ons zullen het erover eens zijn dat we Einstein zien. Maar sta nu eens op, zet een paar stappen achteruit, en bedenk je dan nog eens. Veel mensen zien nu ineens de wereldberoemde actrice Marilyn Monroe, in plaats van de eveneens wereldberoemde fysicus Einstein.</a:t>
            </a:r>
          </a:p>
          <a:p>
            <a:pPr fontAlgn="base"/>
            <a:endParaRPr lang="nl-NL" sz="1200" b="0" i="0" kern="1200" dirty="0" smtClean="0">
              <a:solidFill>
                <a:schemeClr val="tx1"/>
              </a:solidFill>
              <a:effectLst/>
              <a:latin typeface="+mn-lt"/>
              <a:ea typeface="+mn-ea"/>
              <a:cs typeface="+mn-cs"/>
            </a:endParaRPr>
          </a:p>
          <a:p>
            <a:pPr fontAlgn="base"/>
            <a:r>
              <a:rPr lang="nl-NL" sz="1200" b="0" i="0" kern="1200" dirty="0" smtClean="0">
                <a:solidFill>
                  <a:schemeClr val="tx1"/>
                </a:solidFill>
                <a:effectLst/>
                <a:latin typeface="+mn-lt"/>
                <a:ea typeface="+mn-ea"/>
                <a:cs typeface="+mn-cs"/>
              </a:rPr>
              <a:t>Dit is een werk van </a:t>
            </a:r>
            <a:r>
              <a:rPr lang="nl-NL" sz="1200" b="0" i="0" kern="1200" dirty="0" err="1" smtClean="0">
                <a:solidFill>
                  <a:schemeClr val="tx1"/>
                </a:solidFill>
                <a:effectLst/>
                <a:latin typeface="+mn-lt"/>
                <a:ea typeface="+mn-ea"/>
                <a:cs typeface="+mn-cs"/>
              </a:rPr>
              <a:t>Aude</a:t>
            </a:r>
            <a:r>
              <a:rPr lang="nl-NL" sz="1200" b="0" i="0" kern="1200" dirty="0" smtClean="0">
                <a:solidFill>
                  <a:schemeClr val="tx1"/>
                </a:solidFill>
                <a:effectLst/>
                <a:latin typeface="+mn-lt"/>
                <a:ea typeface="+mn-ea"/>
                <a:cs typeface="+mn-cs"/>
              </a:rPr>
              <a:t> Oliva en haar collega’s van het Massachusetts instituut voor technologie, en de productie van het plaatje bestaat uit drie stappen. Ten eerste werd een foto van Marilyn Monroe ontdaan van de fijne details betreffende haar gezichtskenmerken. Denk aan rimpels en andere onregelmatigheden. Allemaal weggeretoucheerd. Daarna werd de foto van Einstein met eenzelfde behandeling aangepakt, alleen haalden ze bij hem juist de grove gezichtskenmerken weg, en lieten alleen de details intact. Tot slot werden beide foto’s over elkaar heen gelegd en tot één foto geïntegreerd.</a:t>
            </a:r>
          </a:p>
          <a:p>
            <a:pPr fontAlgn="base"/>
            <a:endParaRPr lang="nl-NL" sz="1200" b="0" i="0" kern="1200" dirty="0" smtClean="0">
              <a:solidFill>
                <a:schemeClr val="tx1"/>
              </a:solidFill>
              <a:effectLst/>
              <a:latin typeface="+mn-lt"/>
              <a:ea typeface="+mn-ea"/>
              <a:cs typeface="+mn-cs"/>
            </a:endParaRPr>
          </a:p>
          <a:p>
            <a:pPr fontAlgn="base"/>
            <a:r>
              <a:rPr lang="nl-NL" sz="1200" b="0" i="0" kern="1200" dirty="0" smtClean="0">
                <a:solidFill>
                  <a:schemeClr val="tx1"/>
                </a:solidFill>
                <a:effectLst/>
                <a:latin typeface="+mn-lt"/>
                <a:ea typeface="+mn-ea"/>
                <a:cs typeface="+mn-cs"/>
              </a:rPr>
              <a:t>Hoe werkt dit nu? Welnu, ons brein registreert de fijne details van </a:t>
            </a:r>
            <a:r>
              <a:rPr lang="nl-NL" sz="1200" b="0" i="0" kern="1200" dirty="0" err="1" smtClean="0">
                <a:solidFill>
                  <a:schemeClr val="tx1"/>
                </a:solidFill>
                <a:effectLst/>
                <a:latin typeface="+mn-lt"/>
                <a:ea typeface="+mn-ea"/>
                <a:cs typeface="+mn-cs"/>
              </a:rPr>
              <a:t>Einstein’s</a:t>
            </a:r>
            <a:r>
              <a:rPr lang="nl-NL" sz="1200" b="0" i="0" kern="1200" dirty="0" smtClean="0">
                <a:solidFill>
                  <a:schemeClr val="tx1"/>
                </a:solidFill>
                <a:effectLst/>
                <a:latin typeface="+mn-lt"/>
                <a:ea typeface="+mn-ea"/>
                <a:cs typeface="+mn-cs"/>
              </a:rPr>
              <a:t> foto op kortere afstanden. We zien dus zijn gezicht. Ga je echter verder weg staan, dan kan je brein die kleine details niet goed meer zien, en gaat ze dus over op de grovere kenmerken, die van Marilyn.</a:t>
            </a:r>
          </a:p>
          <a:p>
            <a:endParaRPr lang="nl-NL" dirty="0"/>
          </a:p>
        </p:txBody>
      </p:sp>
      <p:sp>
        <p:nvSpPr>
          <p:cNvPr id="4" name="Tijdelijke aanduiding voor dianummer 3"/>
          <p:cNvSpPr>
            <a:spLocks noGrp="1"/>
          </p:cNvSpPr>
          <p:nvPr>
            <p:ph type="sldNum" sz="quarter" idx="10"/>
          </p:nvPr>
        </p:nvSpPr>
        <p:spPr/>
        <p:txBody>
          <a:bodyPr/>
          <a:lstStyle/>
          <a:p>
            <a:fld id="{1E05CD8E-67CC-4036-B616-FA42BB805C0A}" type="slidenum">
              <a:rPr lang="nl-NL" smtClean="0"/>
              <a:t>20</a:t>
            </a:fld>
            <a:endParaRPr lang="nl-NL"/>
          </a:p>
        </p:txBody>
      </p:sp>
    </p:spTree>
    <p:extLst>
      <p:ext uri="{BB962C8B-B14F-4D97-AF65-F5344CB8AC3E}">
        <p14:creationId xmlns:p14="http://schemas.microsoft.com/office/powerpoint/2010/main" val="2198853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3BBEF0E-1950-4690-98A4-6B981B2EA5A7}" type="slidenum">
              <a:rPr lang="nl-NL" smtClean="0"/>
              <a:t>25</a:t>
            </a:fld>
            <a:endParaRPr lang="nl-NL"/>
          </a:p>
        </p:txBody>
      </p:sp>
    </p:spTree>
    <p:extLst>
      <p:ext uri="{BB962C8B-B14F-4D97-AF65-F5344CB8AC3E}">
        <p14:creationId xmlns:p14="http://schemas.microsoft.com/office/powerpoint/2010/main" val="43618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We gaan werken aan oplossingen voor dat probleem middels een creatieve brainstorm.</a:t>
            </a: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Er zijn twee casussen gemaakt zoals we die van Geoffrey zojuist hebben gehoord waarmee we vandaag gaan werken.</a:t>
            </a:r>
          </a:p>
          <a:p>
            <a:endParaRPr lang="nl-NL" dirty="0" smtClean="0"/>
          </a:p>
          <a:p>
            <a:endParaRPr lang="nl-NL" dirty="0" smtClean="0"/>
          </a:p>
          <a:p>
            <a:pPr marL="228600" indent="-228600">
              <a:buAutoNum type="arabicPeriod"/>
            </a:pPr>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1E05CD8E-67CC-4036-B616-FA42BB805C0A}" type="slidenum">
              <a:rPr lang="nl-NL" smtClean="0"/>
              <a:t>2</a:t>
            </a:fld>
            <a:endParaRPr lang="nl-NL"/>
          </a:p>
        </p:txBody>
      </p:sp>
    </p:spTree>
    <p:extLst>
      <p:ext uri="{BB962C8B-B14F-4D97-AF65-F5344CB8AC3E}">
        <p14:creationId xmlns:p14="http://schemas.microsoft.com/office/powerpoint/2010/main" val="3361961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Daartoe</a:t>
            </a:r>
            <a:r>
              <a:rPr lang="nl-NL" baseline="0" dirty="0" smtClean="0"/>
              <a:t> zijn 4 startformuleringen gemaakt. Daar gaan we vandaag mee werken in de creatieve brainstorm.</a:t>
            </a:r>
          </a:p>
          <a:p>
            <a:r>
              <a:rPr lang="nl-NL" baseline="0" dirty="0" smtClean="0"/>
              <a:t>Bij elke tafel staat een bord met één van de 4 startformuleringen. Maar daar komen we zo op terug. Eerst dit.</a:t>
            </a:r>
            <a:endParaRPr lang="nl-NL" dirty="0" smtClean="0"/>
          </a:p>
          <a:p>
            <a:pPr marL="228600" indent="-228600">
              <a:buAutoNum type="arabicPeriod"/>
            </a:pPr>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1E05CD8E-67CC-4036-B616-FA42BB805C0A}" type="slidenum">
              <a:rPr lang="nl-NL" smtClean="0"/>
              <a:t>3</a:t>
            </a:fld>
            <a:endParaRPr lang="nl-NL"/>
          </a:p>
        </p:txBody>
      </p:sp>
    </p:spTree>
    <p:extLst>
      <p:ext uri="{BB962C8B-B14F-4D97-AF65-F5344CB8AC3E}">
        <p14:creationId xmlns:p14="http://schemas.microsoft.com/office/powerpoint/2010/main" val="3361961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a:t>
            </a:r>
            <a:r>
              <a:rPr lang="nl-NL" baseline="0" dirty="0" smtClean="0"/>
              <a:t> doen dit in groepen en om niet elke keer in dezelfde cirkel van bekenden te stappen,</a:t>
            </a:r>
          </a:p>
          <a:p>
            <a:r>
              <a:rPr lang="nl-NL" baseline="0" dirty="0" smtClean="0"/>
              <a:t>Gaan we de groepen via de </a:t>
            </a:r>
            <a:r>
              <a:rPr lang="nl-NL" baseline="0" dirty="0" err="1" smtClean="0"/>
              <a:t>elleboog</a:t>
            </a:r>
            <a:r>
              <a:rPr lang="nl-NL" baseline="0" dirty="0" smtClean="0"/>
              <a:t> techniek formeren.</a:t>
            </a:r>
            <a:endParaRPr lang="nl-NL" dirty="0"/>
          </a:p>
        </p:txBody>
      </p:sp>
      <p:sp>
        <p:nvSpPr>
          <p:cNvPr id="4" name="Tijdelijke aanduiding voor dianummer 3"/>
          <p:cNvSpPr>
            <a:spLocks noGrp="1"/>
          </p:cNvSpPr>
          <p:nvPr>
            <p:ph type="sldNum" sz="quarter" idx="10"/>
          </p:nvPr>
        </p:nvSpPr>
        <p:spPr/>
        <p:txBody>
          <a:bodyPr/>
          <a:lstStyle/>
          <a:p>
            <a:fld id="{1E05CD8E-67CC-4036-B616-FA42BB805C0A}" type="slidenum">
              <a:rPr lang="nl-NL" smtClean="0"/>
              <a:t>4</a:t>
            </a:fld>
            <a:endParaRPr lang="nl-NL"/>
          </a:p>
        </p:txBody>
      </p:sp>
    </p:spTree>
    <p:extLst>
      <p:ext uri="{BB962C8B-B14F-4D97-AF65-F5344CB8AC3E}">
        <p14:creationId xmlns:p14="http://schemas.microsoft.com/office/powerpoint/2010/main" val="27896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Zoek</a:t>
            </a:r>
            <a:r>
              <a:rPr lang="nl-NL" baseline="0" dirty="0" smtClean="0"/>
              <a:t> nu 2 anderen en raak elkaar met de hielen (= 3)</a:t>
            </a:r>
          </a:p>
          <a:p>
            <a:r>
              <a:rPr lang="nl-NL" baseline="0" dirty="0" smtClean="0"/>
              <a:t>Zoek nu 3 anderen en raak elkaar met de </a:t>
            </a:r>
            <a:r>
              <a:rPr lang="nl-NL" baseline="0" dirty="0" err="1" smtClean="0"/>
              <a:t>linkerpink</a:t>
            </a:r>
            <a:r>
              <a:rPr lang="nl-NL" baseline="0" dirty="0" smtClean="0"/>
              <a:t> (= 4)</a:t>
            </a:r>
          </a:p>
          <a:p>
            <a:r>
              <a:rPr lang="nl-NL" baseline="0" dirty="0" smtClean="0"/>
              <a:t>Zoek nu 4 anderen en raak elkaar met de rechterknie (= 5)</a:t>
            </a:r>
          </a:p>
          <a:p>
            <a:r>
              <a:rPr lang="nl-NL" baseline="0" dirty="0" smtClean="0"/>
              <a:t>Zoek nu 5 anderen en haak elkaar in de armen (=6)</a:t>
            </a:r>
          </a:p>
          <a:p>
            <a:r>
              <a:rPr lang="nl-NL" baseline="0" dirty="0" smtClean="0"/>
              <a:t>Zoek nu 6 anderen en maak een kring van de linkervoeten (=7)</a:t>
            </a:r>
          </a:p>
          <a:p>
            <a:r>
              <a:rPr lang="nl-NL" baseline="0" dirty="0" smtClean="0"/>
              <a:t>Zoek nu 7 anderen en raak elkaar met de linker </a:t>
            </a:r>
            <a:r>
              <a:rPr lang="nl-NL" baseline="0" dirty="0" err="1" smtClean="0"/>
              <a:t>elleboog</a:t>
            </a:r>
            <a:r>
              <a:rPr lang="nl-NL" baseline="0" dirty="0" smtClean="0"/>
              <a:t> (=8)</a:t>
            </a:r>
          </a:p>
          <a:p>
            <a:endParaRPr lang="nl-NL" dirty="0" smtClean="0"/>
          </a:p>
          <a:p>
            <a:r>
              <a:rPr lang="nl-NL" dirty="0" smtClean="0"/>
              <a:t>Dit is je groep</a:t>
            </a:r>
            <a:r>
              <a:rPr lang="nl-NL" baseline="0" dirty="0" smtClean="0"/>
              <a:t> en neem plaats bij een tafel.</a:t>
            </a:r>
            <a:endParaRPr lang="nl-NL" dirty="0"/>
          </a:p>
        </p:txBody>
      </p:sp>
      <p:sp>
        <p:nvSpPr>
          <p:cNvPr id="4" name="Tijdelijke aanduiding voor dianummer 3"/>
          <p:cNvSpPr>
            <a:spLocks noGrp="1"/>
          </p:cNvSpPr>
          <p:nvPr>
            <p:ph type="sldNum" sz="quarter" idx="10"/>
          </p:nvPr>
        </p:nvSpPr>
        <p:spPr/>
        <p:txBody>
          <a:bodyPr/>
          <a:lstStyle/>
          <a:p>
            <a:fld id="{1E05CD8E-67CC-4036-B616-FA42BB805C0A}" type="slidenum">
              <a:rPr lang="nl-NL" smtClean="0"/>
              <a:t>5</a:t>
            </a:fld>
            <a:endParaRPr lang="nl-NL"/>
          </a:p>
        </p:txBody>
      </p:sp>
    </p:spTree>
    <p:extLst>
      <p:ext uri="{BB962C8B-B14F-4D97-AF65-F5344CB8AC3E}">
        <p14:creationId xmlns:p14="http://schemas.microsoft.com/office/powerpoint/2010/main" val="377764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Alle</a:t>
            </a:r>
            <a:r>
              <a:rPr lang="nl-NL" baseline="0" dirty="0" smtClean="0"/>
              <a:t> groepen zijn gemaakt en iedereen zit.</a:t>
            </a:r>
            <a:endParaRPr lang="nl-NL" dirty="0" smtClean="0"/>
          </a:p>
          <a:p>
            <a:r>
              <a:rPr lang="nl-NL" dirty="0" smtClean="0"/>
              <a:t>Bij elke</a:t>
            </a:r>
            <a:r>
              <a:rPr lang="nl-NL" baseline="0" dirty="0" smtClean="0"/>
              <a:t> tafel staat een flipover voor de post </a:t>
            </a:r>
            <a:r>
              <a:rPr lang="nl-NL" baseline="0" dirty="0" err="1" smtClean="0"/>
              <a:t>its</a:t>
            </a:r>
            <a:r>
              <a:rPr lang="nl-NL" baseline="0" dirty="0" smtClean="0"/>
              <a:t> met de vraag, en een bewonersprofiel.</a:t>
            </a:r>
          </a:p>
          <a:p>
            <a:r>
              <a:rPr lang="nl-NL" baseline="0" dirty="0" smtClean="0"/>
              <a:t>Op de flipover zal later ook de pitch gemaakt worden.</a:t>
            </a:r>
          </a:p>
        </p:txBody>
      </p:sp>
      <p:sp>
        <p:nvSpPr>
          <p:cNvPr id="4" name="Tijdelijke aanduiding voor dianummer 3"/>
          <p:cNvSpPr>
            <a:spLocks noGrp="1"/>
          </p:cNvSpPr>
          <p:nvPr>
            <p:ph type="sldNum" sz="quarter" idx="10"/>
          </p:nvPr>
        </p:nvSpPr>
        <p:spPr/>
        <p:txBody>
          <a:bodyPr/>
          <a:lstStyle/>
          <a:p>
            <a:fld id="{1E05CD8E-67CC-4036-B616-FA42BB805C0A}" type="slidenum">
              <a:rPr lang="nl-NL" smtClean="0"/>
              <a:t>6</a:t>
            </a:fld>
            <a:endParaRPr lang="nl-NL"/>
          </a:p>
        </p:txBody>
      </p:sp>
    </p:spTree>
    <p:extLst>
      <p:ext uri="{BB962C8B-B14F-4D97-AF65-F5344CB8AC3E}">
        <p14:creationId xmlns:p14="http://schemas.microsoft.com/office/powerpoint/2010/main" val="78609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Startformulering</a:t>
            </a:r>
            <a:r>
              <a:rPr lang="nl-NL" baseline="0" dirty="0" smtClean="0"/>
              <a:t> per tafel uitleggen, en we gaan </a:t>
            </a:r>
            <a:r>
              <a:rPr lang="nl-NL" baseline="0" dirty="0" err="1" smtClean="0"/>
              <a:t>ideeen</a:t>
            </a:r>
            <a:r>
              <a:rPr lang="nl-NL" baseline="0" dirty="0" smtClean="0"/>
              <a:t> </a:t>
            </a:r>
            <a:r>
              <a:rPr lang="nl-NL" baseline="0" dirty="0" err="1" smtClean="0"/>
              <a:t>creeren</a:t>
            </a:r>
            <a:r>
              <a:rPr lang="nl-NL" baseline="0" dirty="0" smtClean="0"/>
              <a:t> middels de creatieve brainstorm</a:t>
            </a:r>
            <a:endParaRPr lang="nl-NL" dirty="0"/>
          </a:p>
        </p:txBody>
      </p:sp>
      <p:sp>
        <p:nvSpPr>
          <p:cNvPr id="4" name="Tijdelijke aanduiding voor dianummer 3"/>
          <p:cNvSpPr>
            <a:spLocks noGrp="1"/>
          </p:cNvSpPr>
          <p:nvPr>
            <p:ph type="sldNum" sz="quarter" idx="10"/>
          </p:nvPr>
        </p:nvSpPr>
        <p:spPr/>
        <p:txBody>
          <a:bodyPr/>
          <a:lstStyle/>
          <a:p>
            <a:fld id="{1E05CD8E-67CC-4036-B616-FA42BB805C0A}" type="slidenum">
              <a:rPr lang="nl-NL" smtClean="0"/>
              <a:t>7</a:t>
            </a:fld>
            <a:endParaRPr lang="nl-NL"/>
          </a:p>
        </p:txBody>
      </p:sp>
    </p:spTree>
    <p:extLst>
      <p:ext uri="{BB962C8B-B14F-4D97-AF65-F5344CB8AC3E}">
        <p14:creationId xmlns:p14="http://schemas.microsoft.com/office/powerpoint/2010/main" val="786090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E05CD8E-67CC-4036-B616-FA42BB805C0A}" type="slidenum">
              <a:rPr lang="nl-NL" smtClean="0"/>
              <a:t>8</a:t>
            </a:fld>
            <a:endParaRPr lang="nl-NL"/>
          </a:p>
        </p:txBody>
      </p:sp>
    </p:spTree>
    <p:extLst>
      <p:ext uri="{BB962C8B-B14F-4D97-AF65-F5344CB8AC3E}">
        <p14:creationId xmlns:p14="http://schemas.microsoft.com/office/powerpoint/2010/main" val="3777642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Nummer 2</a:t>
            </a:r>
            <a:endParaRPr lang="nl-NL" dirty="0"/>
          </a:p>
        </p:txBody>
      </p:sp>
      <p:sp>
        <p:nvSpPr>
          <p:cNvPr id="4" name="Tijdelijke aanduiding voor dianummer 3"/>
          <p:cNvSpPr>
            <a:spLocks noGrp="1"/>
          </p:cNvSpPr>
          <p:nvPr>
            <p:ph type="sldNum" sz="quarter" idx="10"/>
          </p:nvPr>
        </p:nvSpPr>
        <p:spPr/>
        <p:txBody>
          <a:bodyPr/>
          <a:lstStyle/>
          <a:p>
            <a:fld id="{73BBEF0E-1950-4690-98A4-6B981B2EA5A7}" type="slidenum">
              <a:rPr lang="nl-NL" smtClean="0"/>
              <a:t>11</a:t>
            </a:fld>
            <a:endParaRPr lang="nl-NL"/>
          </a:p>
        </p:txBody>
      </p:sp>
    </p:spTree>
    <p:extLst>
      <p:ext uri="{BB962C8B-B14F-4D97-AF65-F5344CB8AC3E}">
        <p14:creationId xmlns:p14="http://schemas.microsoft.com/office/powerpoint/2010/main" val="436186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CFB7C7E4-DD0C-4A7E-8C59-CFA8D4017A05}" type="datetimeFigureOut">
              <a:rPr lang="nl-NL" smtClean="0"/>
              <a:t>4-4-2017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5C20229-128A-4ADA-8907-F75DAD8CBE63}" type="slidenum">
              <a:rPr lang="nl-NL" smtClean="0"/>
              <a:t>‹nr.›</a:t>
            </a:fld>
            <a:endParaRPr lang="nl-NL"/>
          </a:p>
        </p:txBody>
      </p:sp>
    </p:spTree>
    <p:extLst>
      <p:ext uri="{BB962C8B-B14F-4D97-AF65-F5344CB8AC3E}">
        <p14:creationId xmlns:p14="http://schemas.microsoft.com/office/powerpoint/2010/main" val="72340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FB7C7E4-DD0C-4A7E-8C59-CFA8D4017A05}" type="datetimeFigureOut">
              <a:rPr lang="nl-NL" smtClean="0"/>
              <a:t>4-4-2017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5C20229-128A-4ADA-8907-F75DAD8CBE63}" type="slidenum">
              <a:rPr lang="nl-NL" smtClean="0"/>
              <a:t>‹nr.›</a:t>
            </a:fld>
            <a:endParaRPr lang="nl-NL"/>
          </a:p>
        </p:txBody>
      </p:sp>
    </p:spTree>
    <p:extLst>
      <p:ext uri="{BB962C8B-B14F-4D97-AF65-F5344CB8AC3E}">
        <p14:creationId xmlns:p14="http://schemas.microsoft.com/office/powerpoint/2010/main" val="52896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FB7C7E4-DD0C-4A7E-8C59-CFA8D4017A05}" type="datetimeFigureOut">
              <a:rPr lang="nl-NL" smtClean="0"/>
              <a:t>4-4-2017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5C20229-128A-4ADA-8907-F75DAD8CBE63}" type="slidenum">
              <a:rPr lang="nl-NL" smtClean="0"/>
              <a:t>‹nr.›</a:t>
            </a:fld>
            <a:endParaRPr lang="nl-NL"/>
          </a:p>
        </p:txBody>
      </p:sp>
    </p:spTree>
    <p:extLst>
      <p:ext uri="{BB962C8B-B14F-4D97-AF65-F5344CB8AC3E}">
        <p14:creationId xmlns:p14="http://schemas.microsoft.com/office/powerpoint/2010/main" val="369972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FB7C7E4-DD0C-4A7E-8C59-CFA8D4017A05}" type="datetimeFigureOut">
              <a:rPr lang="nl-NL" smtClean="0"/>
              <a:t>4-4-2017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5C20229-128A-4ADA-8907-F75DAD8CBE63}" type="slidenum">
              <a:rPr lang="nl-NL" smtClean="0"/>
              <a:t>‹nr.›</a:t>
            </a:fld>
            <a:endParaRPr lang="nl-NL"/>
          </a:p>
        </p:txBody>
      </p:sp>
    </p:spTree>
    <p:extLst>
      <p:ext uri="{BB962C8B-B14F-4D97-AF65-F5344CB8AC3E}">
        <p14:creationId xmlns:p14="http://schemas.microsoft.com/office/powerpoint/2010/main" val="265114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FB7C7E4-DD0C-4A7E-8C59-CFA8D4017A05}" type="datetimeFigureOut">
              <a:rPr lang="nl-NL" smtClean="0"/>
              <a:t>4-4-2017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5C20229-128A-4ADA-8907-F75DAD8CBE63}" type="slidenum">
              <a:rPr lang="nl-NL" smtClean="0"/>
              <a:t>‹nr.›</a:t>
            </a:fld>
            <a:endParaRPr lang="nl-NL"/>
          </a:p>
        </p:txBody>
      </p:sp>
    </p:spTree>
    <p:extLst>
      <p:ext uri="{BB962C8B-B14F-4D97-AF65-F5344CB8AC3E}">
        <p14:creationId xmlns:p14="http://schemas.microsoft.com/office/powerpoint/2010/main" val="273890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FB7C7E4-DD0C-4A7E-8C59-CFA8D4017A05}" type="datetimeFigureOut">
              <a:rPr lang="nl-NL" smtClean="0"/>
              <a:t>4-4-2017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5C20229-128A-4ADA-8907-F75DAD8CBE63}" type="slidenum">
              <a:rPr lang="nl-NL" smtClean="0"/>
              <a:t>‹nr.›</a:t>
            </a:fld>
            <a:endParaRPr lang="nl-NL"/>
          </a:p>
        </p:txBody>
      </p:sp>
    </p:spTree>
    <p:extLst>
      <p:ext uri="{BB962C8B-B14F-4D97-AF65-F5344CB8AC3E}">
        <p14:creationId xmlns:p14="http://schemas.microsoft.com/office/powerpoint/2010/main" val="342834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FB7C7E4-DD0C-4A7E-8C59-CFA8D4017A05}" type="datetimeFigureOut">
              <a:rPr lang="nl-NL" smtClean="0"/>
              <a:t>4-4-2017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5C20229-128A-4ADA-8907-F75DAD8CBE63}" type="slidenum">
              <a:rPr lang="nl-NL" smtClean="0"/>
              <a:t>‹nr.›</a:t>
            </a:fld>
            <a:endParaRPr lang="nl-NL"/>
          </a:p>
        </p:txBody>
      </p:sp>
    </p:spTree>
    <p:extLst>
      <p:ext uri="{BB962C8B-B14F-4D97-AF65-F5344CB8AC3E}">
        <p14:creationId xmlns:p14="http://schemas.microsoft.com/office/powerpoint/2010/main" val="86339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FB7C7E4-DD0C-4A7E-8C59-CFA8D4017A05}" type="datetimeFigureOut">
              <a:rPr lang="nl-NL" smtClean="0"/>
              <a:t>4-4-2017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5C20229-128A-4ADA-8907-F75DAD8CBE63}" type="slidenum">
              <a:rPr lang="nl-NL" smtClean="0"/>
              <a:t>‹nr.›</a:t>
            </a:fld>
            <a:endParaRPr lang="nl-NL"/>
          </a:p>
        </p:txBody>
      </p:sp>
    </p:spTree>
    <p:extLst>
      <p:ext uri="{BB962C8B-B14F-4D97-AF65-F5344CB8AC3E}">
        <p14:creationId xmlns:p14="http://schemas.microsoft.com/office/powerpoint/2010/main" val="93407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FB7C7E4-DD0C-4A7E-8C59-CFA8D4017A05}" type="datetimeFigureOut">
              <a:rPr lang="nl-NL" smtClean="0"/>
              <a:t>4-4-2017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5C20229-128A-4ADA-8907-F75DAD8CBE63}" type="slidenum">
              <a:rPr lang="nl-NL" smtClean="0"/>
              <a:t>‹nr.›</a:t>
            </a:fld>
            <a:endParaRPr lang="nl-NL"/>
          </a:p>
        </p:txBody>
      </p:sp>
    </p:spTree>
    <p:extLst>
      <p:ext uri="{BB962C8B-B14F-4D97-AF65-F5344CB8AC3E}">
        <p14:creationId xmlns:p14="http://schemas.microsoft.com/office/powerpoint/2010/main" val="348997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FB7C7E4-DD0C-4A7E-8C59-CFA8D4017A05}" type="datetimeFigureOut">
              <a:rPr lang="nl-NL" smtClean="0"/>
              <a:t>4-4-2017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5C20229-128A-4ADA-8907-F75DAD8CBE63}" type="slidenum">
              <a:rPr lang="nl-NL" smtClean="0"/>
              <a:t>‹nr.›</a:t>
            </a:fld>
            <a:endParaRPr lang="nl-NL"/>
          </a:p>
        </p:txBody>
      </p:sp>
    </p:spTree>
    <p:extLst>
      <p:ext uri="{BB962C8B-B14F-4D97-AF65-F5344CB8AC3E}">
        <p14:creationId xmlns:p14="http://schemas.microsoft.com/office/powerpoint/2010/main" val="228662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FB7C7E4-DD0C-4A7E-8C59-CFA8D4017A05}" type="datetimeFigureOut">
              <a:rPr lang="nl-NL" smtClean="0"/>
              <a:t>4-4-2017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5C20229-128A-4ADA-8907-F75DAD8CBE63}" type="slidenum">
              <a:rPr lang="nl-NL" smtClean="0"/>
              <a:t>‹nr.›</a:t>
            </a:fld>
            <a:endParaRPr lang="nl-NL"/>
          </a:p>
        </p:txBody>
      </p:sp>
    </p:spTree>
    <p:extLst>
      <p:ext uri="{BB962C8B-B14F-4D97-AF65-F5344CB8AC3E}">
        <p14:creationId xmlns:p14="http://schemas.microsoft.com/office/powerpoint/2010/main" val="290388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7C7E4-DD0C-4A7E-8C59-CFA8D4017A05}" type="datetimeFigureOut">
              <a:rPr lang="nl-NL" smtClean="0"/>
              <a:t>4-4-2017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20229-128A-4ADA-8907-F75DAD8CBE63}" type="slidenum">
              <a:rPr lang="nl-NL" smtClean="0"/>
              <a:t>‹nr.›</a:t>
            </a:fld>
            <a:endParaRPr lang="nl-NL"/>
          </a:p>
        </p:txBody>
      </p:sp>
    </p:spTree>
    <p:extLst>
      <p:ext uri="{BB962C8B-B14F-4D97-AF65-F5344CB8AC3E}">
        <p14:creationId xmlns:p14="http://schemas.microsoft.com/office/powerpoint/2010/main" val="595060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alleebelicht.nl/files/thumb/1880x1056/files/cadeautje_1_dec/X_MG_8010-03d4832b68d29e454247e895bb4e96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816" y="-1"/>
            <a:ext cx="12290376" cy="6903531"/>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7" name="Tijdelijke aanduiding voor inhoud 2"/>
          <p:cNvSpPr txBox="1">
            <a:spLocks/>
          </p:cNvSpPr>
          <p:nvPr/>
        </p:nvSpPr>
        <p:spPr>
          <a:xfrm>
            <a:off x="2051720" y="60932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l-NL" b="1" dirty="0"/>
          </a:p>
        </p:txBody>
      </p:sp>
      <p:sp>
        <p:nvSpPr>
          <p:cNvPr id="12" name="Rechthoek 11"/>
          <p:cNvSpPr/>
          <p:nvPr/>
        </p:nvSpPr>
        <p:spPr>
          <a:xfrm>
            <a:off x="5295900" y="-188640"/>
            <a:ext cx="4172644" cy="7218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rPr>
              <a:t>DE BETROKKEN BEWONER</a:t>
            </a:r>
          </a:p>
          <a:p>
            <a:pPr algn="ctr"/>
            <a:endParaRPr lang="nl-NL" b="1" dirty="0">
              <a:solidFill>
                <a:srgbClr val="1BC072"/>
              </a:solidFill>
            </a:endParaRPr>
          </a:p>
          <a:p>
            <a:pPr algn="ctr"/>
            <a:endParaRPr lang="nl-NL" sz="2800" b="1" dirty="0" smtClean="0">
              <a:solidFill>
                <a:srgbClr val="1BC072"/>
              </a:solidFill>
              <a:latin typeface="Arial Narrow" pitchFamily="34" charset="0"/>
            </a:endParaRPr>
          </a:p>
          <a:p>
            <a:pPr algn="ctr"/>
            <a:endParaRPr lang="nl-NL" sz="2800" b="1" dirty="0" smtClean="0">
              <a:solidFill>
                <a:srgbClr val="1BC072"/>
              </a:solidFill>
              <a:latin typeface="Arial Narrow" pitchFamily="34" charset="0"/>
            </a:endParaRPr>
          </a:p>
          <a:p>
            <a:pPr algn="ctr"/>
            <a:r>
              <a:rPr lang="nl-NL" sz="2800" b="1" dirty="0" smtClean="0">
                <a:solidFill>
                  <a:srgbClr val="1BC072"/>
                </a:solidFill>
                <a:latin typeface="+mj-lt"/>
              </a:rPr>
              <a:t>DEEL II</a:t>
            </a: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Tree>
    <p:extLst>
      <p:ext uri="{BB962C8B-B14F-4D97-AF65-F5344CB8AC3E}">
        <p14:creationId xmlns:p14="http://schemas.microsoft.com/office/powerpoint/2010/main" val="260479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fbeeldingsresultaat voor rode pep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086913">
            <a:off x="-970196" y="1372859"/>
            <a:ext cx="7425825" cy="432048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5252020" y="-174664"/>
            <a:ext cx="4000500" cy="7032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rPr>
              <a:t>DE BETROKKEN BEWONER</a:t>
            </a:r>
          </a:p>
          <a:p>
            <a:pPr algn="ctr"/>
            <a:endParaRPr lang="nl-NL" b="1" dirty="0">
              <a:solidFill>
                <a:srgbClr val="1BC072"/>
              </a:solidFill>
            </a:endParaRPr>
          </a:p>
          <a:p>
            <a:pPr algn="ctr"/>
            <a:endParaRPr lang="nl-NL" sz="2800" b="1" dirty="0" smtClean="0">
              <a:solidFill>
                <a:srgbClr val="1BC072"/>
              </a:solidFill>
              <a:latin typeface="Arial Narrow" pitchFamily="34" charset="0"/>
            </a:endParaRPr>
          </a:p>
          <a:p>
            <a:pPr algn="ctr"/>
            <a:endParaRPr lang="nl-NL" sz="2800" b="1" dirty="0">
              <a:solidFill>
                <a:srgbClr val="1BC072"/>
              </a:solidFill>
              <a:latin typeface="Arial Narrow" pitchFamily="34" charset="0"/>
            </a:endParaRPr>
          </a:p>
          <a:p>
            <a:pPr algn="ctr"/>
            <a:endParaRPr lang="nl-NL" sz="2800" b="1" dirty="0" smtClean="0">
              <a:solidFill>
                <a:srgbClr val="1BC072"/>
              </a:solidFill>
              <a:latin typeface="Arial Narrow" pitchFamily="34" charset="0"/>
            </a:endParaRPr>
          </a:p>
          <a:p>
            <a:pPr algn="ctr"/>
            <a:r>
              <a:rPr lang="nl-NL" sz="2800" b="1" dirty="0" err="1" smtClean="0">
                <a:solidFill>
                  <a:srgbClr val="1BC072"/>
                </a:solidFill>
                <a:latin typeface="+mj-lt"/>
              </a:rPr>
              <a:t>Energizers</a:t>
            </a:r>
            <a:endParaRPr lang="nl-NL" sz="2800" b="1" dirty="0" smtClean="0">
              <a:solidFill>
                <a:srgbClr val="1BC072"/>
              </a:solidFill>
              <a:latin typeface="+mj-lt"/>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80839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9458" name="Picture 2" descr="Afbeeldingsresultaat voor hardloopwedstrij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712" y="-315416"/>
            <a:ext cx="13521588" cy="7533456"/>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1547664" y="2060848"/>
            <a:ext cx="6408712" cy="223224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smtClean="0"/>
              <a:t>Je doet mee aan een hardloopwedstrijd. Je loopt nummer twee voorbij.</a:t>
            </a:r>
          </a:p>
          <a:p>
            <a:pPr algn="ctr"/>
            <a:r>
              <a:rPr lang="nl-NL" sz="2800" b="1" dirty="0" smtClean="0"/>
              <a:t>Als hoeveelste eindig je dan?</a:t>
            </a:r>
            <a:endParaRPr lang="nl-NL" sz="6000" b="1" dirty="0" smtClean="0"/>
          </a:p>
        </p:txBody>
      </p:sp>
    </p:spTree>
    <p:extLst>
      <p:ext uri="{BB962C8B-B14F-4D97-AF65-F5344CB8AC3E}">
        <p14:creationId xmlns:p14="http://schemas.microsoft.com/office/powerpoint/2010/main" val="223779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3314" name="Picture 2" descr="Afbeeldingsresultaat voor optische illus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10189490" cy="5731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6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0244" name="Picture 4" descr="Afbeeldingsresultaat voor dallenbach c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5" y="960389"/>
            <a:ext cx="11399496" cy="657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7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1266" name="Picture 2" descr="Afbeeldingsresultaat voor dallenbach c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3" y="764704"/>
            <a:ext cx="6568333" cy="561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34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fbeeldingsresultaat voor brain drain"/>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775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52536" y="476672"/>
            <a:ext cx="5649267" cy="5649267"/>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5252020" y="-171400"/>
            <a:ext cx="4000500" cy="70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a:solidFill>
                  <a:srgbClr val="1BC072"/>
                </a:solidFill>
              </a:rPr>
              <a:t>DE BETROKKEN </a:t>
            </a:r>
            <a:r>
              <a:rPr lang="nl-NL" sz="3600" b="1" dirty="0" smtClean="0">
                <a:solidFill>
                  <a:srgbClr val="1BC072"/>
                </a:solidFill>
              </a:rPr>
              <a:t>BEWONER</a:t>
            </a:r>
            <a:endParaRPr lang="nl-NL" sz="2800" b="1" dirty="0" smtClean="0">
              <a:solidFill>
                <a:schemeClr val="tx1"/>
              </a:solidFill>
              <a:latin typeface="Arial Narrow" pitchFamily="34" charset="0"/>
            </a:endParaRPr>
          </a:p>
          <a:p>
            <a:pPr algn="ctr"/>
            <a:endParaRPr lang="nl-NL" sz="2800" b="1" dirty="0">
              <a:solidFill>
                <a:schemeClr val="tx1"/>
              </a:solidFill>
              <a:latin typeface="Arial Narrow" pitchFamily="34" charset="0"/>
            </a:endParaRPr>
          </a:p>
          <a:p>
            <a:pPr algn="ctr"/>
            <a:endParaRPr lang="nl-NL" sz="2800" b="1" dirty="0" smtClean="0">
              <a:solidFill>
                <a:schemeClr val="tx1"/>
              </a:solidFill>
              <a:latin typeface="+mj-lt"/>
            </a:endParaRPr>
          </a:p>
          <a:p>
            <a:pPr algn="ctr"/>
            <a:r>
              <a:rPr lang="nl-NL" sz="2800" b="1" dirty="0">
                <a:solidFill>
                  <a:srgbClr val="1BC072"/>
                </a:solidFill>
              </a:rPr>
              <a:t>Braindump</a:t>
            </a:r>
            <a:endParaRPr lang="nl-NL" sz="2800" b="1"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Picture 4" descr="Afbeeldingsresultaat voor brain drain"/>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7750"/>
                    </a14:imgEffect>
                    <a14:imgEffect>
                      <a14:saturation sat="33000"/>
                    </a14:imgEffect>
                  </a14:imgLayer>
                </a14:imgProps>
              </a:ext>
              <a:ext uri="{28A0092B-C50C-407E-A947-70E740481C1C}">
                <a14:useLocalDpi xmlns:a14="http://schemas.microsoft.com/office/drawing/2010/main" val="0"/>
              </a:ext>
            </a:extLst>
          </a:blip>
          <a:srcRect l="1624" r="1" b="95792"/>
          <a:stretch/>
        </p:blipFill>
        <p:spPr bwMode="auto">
          <a:xfrm>
            <a:off x="0" y="-1735"/>
            <a:ext cx="5252715" cy="5778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fbeeldingsresultaat voor brain drain"/>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7750"/>
                    </a14:imgEffect>
                    <a14:imgEffect>
                      <a14:saturation sat="33000"/>
                    </a14:imgEffect>
                  </a14:imgLayer>
                </a14:imgProps>
              </a:ext>
              <a:ext uri="{28A0092B-C50C-407E-A947-70E740481C1C}">
                <a14:useLocalDpi xmlns:a14="http://schemas.microsoft.com/office/drawing/2010/main" val="0"/>
              </a:ext>
            </a:extLst>
          </a:blip>
          <a:srcRect t="95498"/>
          <a:stretch/>
        </p:blipFill>
        <p:spPr bwMode="auto">
          <a:xfrm>
            <a:off x="-252536" y="5943600"/>
            <a:ext cx="564926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95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culipersmap.nl/media/158179/03_FIS_vitavit_premium_design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36" y="2924944"/>
            <a:ext cx="5439639" cy="3033256"/>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5180012" y="-243408"/>
            <a:ext cx="4000500" cy="7101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rPr>
              <a:t>DE BETROKKEN BEWONER</a:t>
            </a:r>
          </a:p>
          <a:p>
            <a:pPr algn="ctr"/>
            <a:endParaRPr lang="nl-NL" b="1" dirty="0">
              <a:solidFill>
                <a:schemeClr val="tx1"/>
              </a:solidFill>
            </a:endParaRPr>
          </a:p>
          <a:p>
            <a:pPr algn="ctr"/>
            <a:endParaRPr lang="nl-NL" sz="2800" b="1" dirty="0" smtClean="0">
              <a:solidFill>
                <a:schemeClr val="tx1"/>
              </a:solidFill>
              <a:latin typeface="Arial Narrow" pitchFamily="34" charset="0"/>
            </a:endParaRPr>
          </a:p>
          <a:p>
            <a:pPr algn="ctr"/>
            <a:endParaRPr lang="nl-NL" sz="2800" b="1" dirty="0">
              <a:solidFill>
                <a:schemeClr val="tx1"/>
              </a:solidFill>
              <a:latin typeface="Arial Narrow" pitchFamily="34" charset="0"/>
            </a:endParaRPr>
          </a:p>
          <a:p>
            <a:pPr algn="ctr"/>
            <a:endParaRPr lang="nl-NL" sz="2800" b="1" dirty="0" smtClean="0">
              <a:solidFill>
                <a:schemeClr val="tx1"/>
              </a:solidFill>
              <a:latin typeface="Arial Narrow" pitchFamily="34" charset="0"/>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Ondertitel 2"/>
          <p:cNvSpPr txBox="1">
            <a:spLocks/>
          </p:cNvSpPr>
          <p:nvPr/>
        </p:nvSpPr>
        <p:spPr>
          <a:xfrm>
            <a:off x="5868144" y="2924944"/>
            <a:ext cx="2880321" cy="2420888"/>
          </a:xfrm>
          <a:prstGeom prst="rect">
            <a:avLst/>
          </a:prstGeom>
          <a:solidFill>
            <a:srgbClr val="00B050"/>
          </a:solidFill>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endParaRPr lang="nl-NL" sz="8000" b="1" dirty="0" smtClean="0">
              <a:solidFill>
                <a:schemeClr val="bg1"/>
              </a:solidFill>
            </a:endParaRPr>
          </a:p>
          <a:p>
            <a:pPr algn="l">
              <a:defRPr/>
            </a:pPr>
            <a:endParaRPr lang="nl-NL" sz="4800" b="1" dirty="0" smtClean="0">
              <a:solidFill>
                <a:schemeClr val="bg1"/>
              </a:solidFill>
            </a:endParaRPr>
          </a:p>
          <a:p>
            <a:pPr algn="l">
              <a:buClr>
                <a:srgbClr val="D16349"/>
              </a:buClr>
              <a:buSzPct val="85000"/>
              <a:defRPr/>
            </a:pPr>
            <a:endParaRPr lang="en-US" b="1" dirty="0" smtClean="0">
              <a:solidFill>
                <a:schemeClr val="bg1"/>
              </a:solidFill>
            </a:endParaRPr>
          </a:p>
        </p:txBody>
      </p:sp>
      <p:sp>
        <p:nvSpPr>
          <p:cNvPr id="5" name="TextBox 4"/>
          <p:cNvSpPr txBox="1"/>
          <p:nvPr/>
        </p:nvSpPr>
        <p:spPr>
          <a:xfrm>
            <a:off x="6012160" y="3212976"/>
            <a:ext cx="2634054" cy="1754327"/>
          </a:xfrm>
          <a:prstGeom prst="rect">
            <a:avLst/>
          </a:prstGeom>
          <a:noFill/>
        </p:spPr>
        <p:txBody>
          <a:bodyPr wrap="none" rtlCol="0">
            <a:spAutoFit/>
          </a:bodyPr>
          <a:lstStyle/>
          <a:p>
            <a:pPr marL="285750" indent="-285750">
              <a:buFont typeface="Arial"/>
              <a:buChar char="•"/>
              <a:defRPr/>
            </a:pPr>
            <a:r>
              <a:rPr lang="nl-NL" b="1" dirty="0" smtClean="0">
                <a:solidFill>
                  <a:schemeClr val="bg1"/>
                </a:solidFill>
              </a:rPr>
              <a:t>15 </a:t>
            </a:r>
            <a:r>
              <a:rPr lang="nl-NL" b="1" dirty="0">
                <a:solidFill>
                  <a:schemeClr val="bg1"/>
                </a:solidFill>
              </a:rPr>
              <a:t>min tijd</a:t>
            </a:r>
          </a:p>
          <a:p>
            <a:pPr marL="285750" indent="-285750">
              <a:buFont typeface="Arial"/>
              <a:buChar char="•"/>
              <a:defRPr/>
            </a:pPr>
            <a:r>
              <a:rPr lang="nl-NL" b="1" dirty="0" smtClean="0">
                <a:solidFill>
                  <a:schemeClr val="bg1"/>
                </a:solidFill>
              </a:rPr>
              <a:t>68 </a:t>
            </a:r>
            <a:r>
              <a:rPr lang="nl-NL" b="1" dirty="0">
                <a:solidFill>
                  <a:schemeClr val="bg1"/>
                </a:solidFill>
              </a:rPr>
              <a:t>deelnemers</a:t>
            </a:r>
          </a:p>
          <a:p>
            <a:pPr marL="285750" indent="-285750">
              <a:buFont typeface="Arial"/>
              <a:buChar char="•"/>
              <a:defRPr/>
            </a:pPr>
            <a:r>
              <a:rPr lang="nl-NL" b="1" dirty="0" smtClean="0">
                <a:solidFill>
                  <a:schemeClr val="bg1"/>
                </a:solidFill>
              </a:rPr>
              <a:t>8 </a:t>
            </a:r>
            <a:r>
              <a:rPr lang="nl-NL" b="1" dirty="0">
                <a:solidFill>
                  <a:schemeClr val="bg1"/>
                </a:solidFill>
              </a:rPr>
              <a:t>groepen</a:t>
            </a:r>
          </a:p>
          <a:p>
            <a:pPr marL="285750" indent="-285750">
              <a:buFont typeface="Arial"/>
              <a:buChar char="•"/>
              <a:defRPr/>
            </a:pPr>
            <a:r>
              <a:rPr lang="nl-NL" b="1" dirty="0" smtClean="0">
                <a:solidFill>
                  <a:schemeClr val="bg1"/>
                </a:solidFill>
              </a:rPr>
              <a:t>eigen </a:t>
            </a:r>
            <a:r>
              <a:rPr lang="nl-NL" b="1" dirty="0">
                <a:solidFill>
                  <a:schemeClr val="bg1"/>
                </a:solidFill>
              </a:rPr>
              <a:t>startformulering</a:t>
            </a:r>
          </a:p>
          <a:p>
            <a:pPr marL="285750" indent="-285750">
              <a:buFont typeface="Arial"/>
              <a:buChar char="•"/>
              <a:defRPr/>
            </a:pPr>
            <a:r>
              <a:rPr lang="nl-NL" b="1" dirty="0" smtClean="0">
                <a:solidFill>
                  <a:schemeClr val="bg1"/>
                </a:solidFill>
              </a:rPr>
              <a:t>ideeën </a:t>
            </a:r>
            <a:r>
              <a:rPr lang="nl-NL" b="1" dirty="0">
                <a:solidFill>
                  <a:schemeClr val="bg1"/>
                </a:solidFill>
              </a:rPr>
              <a:t>schrijven </a:t>
            </a:r>
          </a:p>
          <a:p>
            <a:endParaRPr lang="en-US" dirty="0"/>
          </a:p>
        </p:txBody>
      </p:sp>
    </p:spTree>
    <p:extLst>
      <p:ext uri="{BB962C8B-B14F-4D97-AF65-F5344CB8AC3E}">
        <p14:creationId xmlns:p14="http://schemas.microsoft.com/office/powerpoint/2010/main" val="231707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izyprint.be/wp-content/uploads/2014/03/hartj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64" y="-119130"/>
            <a:ext cx="8383378" cy="8383378"/>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5252020" y="-171400"/>
            <a:ext cx="4000500" cy="70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rPr>
              <a:t>DE BETROKKEN BEWONER</a:t>
            </a:r>
          </a:p>
          <a:p>
            <a:pPr algn="ctr"/>
            <a:endParaRPr lang="nl-NL" b="1" dirty="0">
              <a:solidFill>
                <a:schemeClr val="tx1"/>
              </a:solidFill>
            </a:endParaRPr>
          </a:p>
          <a:p>
            <a:pPr algn="ctr"/>
            <a:endParaRPr lang="nl-NL" sz="2800" b="1" dirty="0" smtClean="0">
              <a:solidFill>
                <a:schemeClr val="tx1"/>
              </a:solidFill>
              <a:latin typeface="Arial Narrow" pitchFamily="34" charset="0"/>
            </a:endParaRPr>
          </a:p>
          <a:p>
            <a:pPr algn="ctr"/>
            <a:endParaRPr lang="nl-NL" sz="2800" b="1" dirty="0">
              <a:solidFill>
                <a:schemeClr val="tx1"/>
              </a:solidFill>
              <a:latin typeface="Arial Narrow" pitchFamily="34" charset="0"/>
            </a:endParaRPr>
          </a:p>
          <a:p>
            <a:pPr algn="ctr"/>
            <a:endParaRPr lang="nl-NL" sz="2800" b="1" dirty="0" smtClean="0">
              <a:solidFill>
                <a:schemeClr val="tx1"/>
              </a:solidFill>
              <a:latin typeface="Arial Narrow" pitchFamily="34" charset="0"/>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Ondertitel 2"/>
          <p:cNvSpPr txBox="1">
            <a:spLocks/>
          </p:cNvSpPr>
          <p:nvPr/>
        </p:nvSpPr>
        <p:spPr>
          <a:xfrm>
            <a:off x="5868144" y="2924944"/>
            <a:ext cx="3168352" cy="2592288"/>
          </a:xfrm>
          <a:prstGeom prst="rect">
            <a:avLst/>
          </a:prstGeom>
          <a:solidFill>
            <a:srgbClr val="00B050"/>
          </a:solidFill>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endParaRPr lang="nl-NL" sz="8000" b="1" dirty="0" smtClean="0">
              <a:solidFill>
                <a:schemeClr val="bg1"/>
              </a:solidFill>
            </a:endParaRPr>
          </a:p>
          <a:p>
            <a:pPr algn="l">
              <a:defRPr/>
            </a:pPr>
            <a:endParaRPr lang="nl-NL" sz="4800" b="1" dirty="0" smtClean="0">
              <a:solidFill>
                <a:schemeClr val="bg1"/>
              </a:solidFill>
            </a:endParaRPr>
          </a:p>
          <a:p>
            <a:pPr algn="l">
              <a:buClr>
                <a:srgbClr val="D16349"/>
              </a:buClr>
              <a:buSzPct val="85000"/>
              <a:defRPr/>
            </a:pPr>
            <a:endParaRPr lang="en-US" b="1" dirty="0" smtClean="0">
              <a:solidFill>
                <a:schemeClr val="bg1"/>
              </a:solidFill>
            </a:endParaRPr>
          </a:p>
        </p:txBody>
      </p:sp>
      <p:sp>
        <p:nvSpPr>
          <p:cNvPr id="5" name="TextBox 4"/>
          <p:cNvSpPr txBox="1"/>
          <p:nvPr/>
        </p:nvSpPr>
        <p:spPr>
          <a:xfrm>
            <a:off x="5868144" y="3140968"/>
            <a:ext cx="3134191" cy="1754327"/>
          </a:xfrm>
          <a:prstGeom prst="rect">
            <a:avLst/>
          </a:prstGeom>
          <a:noFill/>
        </p:spPr>
        <p:txBody>
          <a:bodyPr wrap="none" rtlCol="0">
            <a:spAutoFit/>
          </a:bodyPr>
          <a:lstStyle/>
          <a:p>
            <a:pPr marL="285750" indent="-285750">
              <a:buFont typeface="Arial"/>
              <a:buChar char="•"/>
              <a:defRPr/>
            </a:pPr>
            <a:r>
              <a:rPr lang="nl-NL" b="1" dirty="0" smtClean="0">
                <a:solidFill>
                  <a:schemeClr val="bg1"/>
                </a:solidFill>
              </a:rPr>
              <a:t> </a:t>
            </a:r>
            <a:r>
              <a:rPr lang="nl-NL" b="1" dirty="0">
                <a:solidFill>
                  <a:schemeClr val="bg1"/>
                </a:solidFill>
              </a:rPr>
              <a:t>zie eigen </a:t>
            </a:r>
            <a:r>
              <a:rPr lang="nl-NL" b="1" dirty="0" smtClean="0">
                <a:solidFill>
                  <a:schemeClr val="bg1"/>
                </a:solidFill>
              </a:rPr>
              <a:t>start</a:t>
            </a:r>
            <a:r>
              <a:rPr lang="nl-NL" b="1" dirty="0">
                <a:solidFill>
                  <a:schemeClr val="bg1"/>
                </a:solidFill>
              </a:rPr>
              <a:t>- formulering </a:t>
            </a:r>
          </a:p>
          <a:p>
            <a:pPr marL="285750" indent="-285750">
              <a:buFont typeface="Arial"/>
              <a:buChar char="•"/>
              <a:defRPr/>
            </a:pPr>
            <a:r>
              <a:rPr lang="nl-NL" b="1" dirty="0" smtClean="0">
                <a:solidFill>
                  <a:schemeClr val="bg1"/>
                </a:solidFill>
              </a:rPr>
              <a:t> </a:t>
            </a:r>
            <a:r>
              <a:rPr lang="nl-NL" b="1" dirty="0">
                <a:solidFill>
                  <a:schemeClr val="bg1"/>
                </a:solidFill>
              </a:rPr>
              <a:t>markers</a:t>
            </a:r>
          </a:p>
          <a:p>
            <a:pPr marL="285750" indent="-285750">
              <a:buFont typeface="Arial"/>
              <a:buChar char="•"/>
              <a:defRPr/>
            </a:pPr>
            <a:r>
              <a:rPr lang="nl-NL" b="1" dirty="0" smtClean="0">
                <a:solidFill>
                  <a:schemeClr val="bg1"/>
                </a:solidFill>
              </a:rPr>
              <a:t> </a:t>
            </a:r>
            <a:r>
              <a:rPr lang="nl-NL" b="1" dirty="0">
                <a:solidFill>
                  <a:schemeClr val="bg1"/>
                </a:solidFill>
              </a:rPr>
              <a:t>1 idee per post </a:t>
            </a:r>
            <a:r>
              <a:rPr lang="nl-NL" b="1" dirty="0" err="1">
                <a:solidFill>
                  <a:schemeClr val="bg1"/>
                </a:solidFill>
              </a:rPr>
              <a:t>it</a:t>
            </a:r>
            <a:endParaRPr lang="nl-NL" b="1" dirty="0">
              <a:solidFill>
                <a:schemeClr val="bg1"/>
              </a:solidFill>
            </a:endParaRPr>
          </a:p>
          <a:p>
            <a:pPr marL="285750" indent="-285750">
              <a:buFont typeface="Arial"/>
              <a:buChar char="•"/>
              <a:defRPr/>
            </a:pPr>
            <a:r>
              <a:rPr lang="nl-NL" b="1" dirty="0" smtClean="0">
                <a:solidFill>
                  <a:schemeClr val="bg1"/>
                </a:solidFill>
              </a:rPr>
              <a:t> </a:t>
            </a:r>
            <a:r>
              <a:rPr lang="nl-NL" b="1" dirty="0">
                <a:solidFill>
                  <a:schemeClr val="bg1"/>
                </a:solidFill>
              </a:rPr>
              <a:t>2 beste selecteren</a:t>
            </a:r>
          </a:p>
          <a:p>
            <a:pPr marL="285750" indent="-285750">
              <a:buFont typeface="Arial"/>
              <a:buChar char="•"/>
              <a:defRPr/>
            </a:pPr>
            <a:r>
              <a:rPr lang="nl-NL" b="1" dirty="0" smtClean="0">
                <a:solidFill>
                  <a:schemeClr val="bg1"/>
                </a:solidFill>
              </a:rPr>
              <a:t> </a:t>
            </a:r>
            <a:r>
              <a:rPr lang="nl-NL" b="1" dirty="0">
                <a:solidFill>
                  <a:schemeClr val="bg1"/>
                </a:solidFill>
              </a:rPr>
              <a:t>op het bord hangen</a:t>
            </a:r>
          </a:p>
          <a:p>
            <a:endParaRPr lang="en-US" dirty="0"/>
          </a:p>
        </p:txBody>
      </p:sp>
    </p:spTree>
    <p:extLst>
      <p:ext uri="{BB962C8B-B14F-4D97-AF65-F5344CB8AC3E}">
        <p14:creationId xmlns:p14="http://schemas.microsoft.com/office/powerpoint/2010/main" val="303453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fbeeldingsresultaat voor disconn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485591"/>
            <a:ext cx="6008612" cy="5688632"/>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5180012" y="-243408"/>
            <a:ext cx="40005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rPr>
              <a:t>DE BETROKKEN BEWONER</a:t>
            </a:r>
          </a:p>
          <a:p>
            <a:pPr algn="ctr"/>
            <a:endParaRPr lang="nl-NL" b="1" dirty="0">
              <a:solidFill>
                <a:srgbClr val="1BC072"/>
              </a:solidFill>
            </a:endParaRPr>
          </a:p>
          <a:p>
            <a:pPr algn="ctr"/>
            <a:endParaRPr lang="nl-NL" sz="2800" b="1" dirty="0">
              <a:solidFill>
                <a:srgbClr val="1BC072"/>
              </a:solidFill>
              <a:latin typeface="Arial Narrow" pitchFamily="34" charset="0"/>
            </a:endParaRPr>
          </a:p>
          <a:p>
            <a:pPr marL="457200" indent="-457200">
              <a:buFont typeface="Arial"/>
              <a:buChar char="•"/>
            </a:pPr>
            <a:r>
              <a:rPr lang="nl-NL" sz="2800" b="1" dirty="0" smtClean="0">
                <a:solidFill>
                  <a:srgbClr val="1BC072"/>
                </a:solidFill>
                <a:latin typeface="Arial Narrow" pitchFamily="34" charset="0"/>
              </a:rPr>
              <a:t>Presentatie  Raymond</a:t>
            </a:r>
            <a:endParaRPr lang="nl-NL" sz="2800" b="1" dirty="0" smtClean="0">
              <a:solidFill>
                <a:srgbClr val="1BC072"/>
              </a:solidFill>
              <a:latin typeface="Arial Narrow" pitchFamily="34" charset="0"/>
            </a:endParaRPr>
          </a:p>
          <a:p>
            <a:pPr marL="457200" indent="-457200">
              <a:buFont typeface="Arial"/>
              <a:buChar char="•"/>
            </a:pPr>
            <a:r>
              <a:rPr lang="nl-NL" sz="2800" b="1" dirty="0" smtClean="0">
                <a:solidFill>
                  <a:srgbClr val="1BC072"/>
                </a:solidFill>
                <a:latin typeface="Arial Narrow" pitchFamily="34" charset="0"/>
              </a:rPr>
              <a:t>Pauze &amp; </a:t>
            </a:r>
            <a:r>
              <a:rPr lang="nl-NL" sz="2800" b="1" dirty="0" err="1" smtClean="0">
                <a:solidFill>
                  <a:srgbClr val="1BC072"/>
                </a:solidFill>
                <a:latin typeface="Arial Narrow" pitchFamily="34" charset="0"/>
              </a:rPr>
              <a:t>Playground</a:t>
            </a:r>
            <a:endParaRPr lang="nl-NL" b="1" dirty="0" smtClean="0">
              <a:solidFill>
                <a:srgbClr val="1BC072"/>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29095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fbeeldingsresultaat voor rode pep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086913">
            <a:off x="-970196" y="1372859"/>
            <a:ext cx="7425825" cy="432048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5252020" y="-174664"/>
            <a:ext cx="4000500" cy="7032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rPr>
              <a:t>DE BETROKKEN BEWONER</a:t>
            </a:r>
          </a:p>
          <a:p>
            <a:pPr algn="ctr"/>
            <a:endParaRPr lang="nl-NL" b="1" dirty="0">
              <a:solidFill>
                <a:srgbClr val="1BC072"/>
              </a:solidFill>
            </a:endParaRPr>
          </a:p>
          <a:p>
            <a:pPr algn="ctr"/>
            <a:endParaRPr lang="nl-NL" sz="2800" b="1" dirty="0" smtClean="0">
              <a:solidFill>
                <a:srgbClr val="1BC072"/>
              </a:solidFill>
              <a:latin typeface="Arial Narrow" pitchFamily="34" charset="0"/>
            </a:endParaRPr>
          </a:p>
          <a:p>
            <a:pPr algn="ctr"/>
            <a:endParaRPr lang="nl-NL" sz="2800" b="1" dirty="0">
              <a:solidFill>
                <a:srgbClr val="1BC072"/>
              </a:solidFill>
              <a:latin typeface="Arial Narrow" pitchFamily="34" charset="0"/>
            </a:endParaRPr>
          </a:p>
          <a:p>
            <a:pPr algn="ctr"/>
            <a:endParaRPr lang="nl-NL" sz="2800" b="1" dirty="0" smtClean="0">
              <a:solidFill>
                <a:srgbClr val="1BC072"/>
              </a:solidFill>
              <a:latin typeface="Arial Narrow" pitchFamily="34" charset="0"/>
            </a:endParaRPr>
          </a:p>
          <a:p>
            <a:pPr algn="ctr"/>
            <a:r>
              <a:rPr lang="nl-NL" sz="2800" b="1" dirty="0" smtClean="0">
                <a:solidFill>
                  <a:srgbClr val="1BC072"/>
                </a:solidFill>
                <a:latin typeface="+mj-lt"/>
              </a:rPr>
              <a:t>Energizer</a:t>
            </a: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4064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Afbeeldingsresultaat voor anders denken"/>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4544" y="2682551"/>
            <a:ext cx="5941266" cy="4175449"/>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p:cNvSpPr/>
          <p:nvPr/>
        </p:nvSpPr>
        <p:spPr>
          <a:xfrm>
            <a:off x="5143500" y="27384"/>
            <a:ext cx="40005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chemeClr val="tx1"/>
                </a:solidFill>
              </a:rPr>
              <a:t>DE GELUKKIGE BEWONER</a:t>
            </a:r>
          </a:p>
          <a:p>
            <a:pPr algn="ctr"/>
            <a:endParaRPr lang="nl-NL" b="1" dirty="0">
              <a:solidFill>
                <a:schemeClr val="tx1"/>
              </a:solidFill>
            </a:endParaRPr>
          </a:p>
          <a:p>
            <a:pPr algn="ctr"/>
            <a:endParaRPr lang="nl-NL" sz="2800" b="1" dirty="0" smtClean="0">
              <a:solidFill>
                <a:schemeClr val="tx1"/>
              </a:solidFill>
              <a:latin typeface="Arial Narrow" pitchFamily="34" charset="0"/>
            </a:endParaRPr>
          </a:p>
          <a:p>
            <a:pPr algn="ctr"/>
            <a:endParaRPr lang="nl-NL" sz="2800" b="1" dirty="0">
              <a:solidFill>
                <a:schemeClr val="tx1"/>
              </a:solidFill>
              <a:latin typeface="Arial Narrow" pitchFamily="34" charset="0"/>
            </a:endParaRPr>
          </a:p>
          <a:p>
            <a:pPr algn="ctr"/>
            <a:endParaRPr lang="nl-NL" sz="2800" b="1" dirty="0" smtClean="0">
              <a:solidFill>
                <a:schemeClr val="tx1"/>
              </a:solidFill>
              <a:latin typeface="Arial Narrow" pitchFamily="34" charset="0"/>
            </a:endParaRPr>
          </a:p>
          <a:p>
            <a:pPr algn="ctr"/>
            <a:r>
              <a:rPr lang="nl-NL" sz="2800" b="1" dirty="0" smtClean="0">
                <a:solidFill>
                  <a:schemeClr val="tx1"/>
                </a:solidFill>
                <a:latin typeface="Arial Narrow" pitchFamily="34" charset="0"/>
              </a:rPr>
              <a:t>Elleboog techniek</a:t>
            </a:r>
          </a:p>
          <a:p>
            <a:pPr algn="ctr"/>
            <a:r>
              <a:rPr lang="nl-NL" dirty="0" smtClean="0">
                <a:solidFill>
                  <a:schemeClr val="tx1"/>
                </a:solidFill>
              </a:rPr>
              <a:t>13.40 uur – 13.50 uur</a:t>
            </a: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7" name="Tijdelijke aanduiding voor inhoud 2"/>
          <p:cNvSpPr txBox="1">
            <a:spLocks/>
          </p:cNvSpPr>
          <p:nvPr/>
        </p:nvSpPr>
        <p:spPr>
          <a:xfrm>
            <a:off x="2051720" y="60932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l-NL" b="1" dirty="0"/>
          </a:p>
        </p:txBody>
      </p:sp>
      <p:sp>
        <p:nvSpPr>
          <p:cNvPr id="3" name="Rechthoek 2"/>
          <p:cNvSpPr/>
          <p:nvPr/>
        </p:nvSpPr>
        <p:spPr>
          <a:xfrm>
            <a:off x="5143500" y="-819472"/>
            <a:ext cx="5328592" cy="7920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nvSpPr>
        <p:spPr>
          <a:xfrm>
            <a:off x="5295900" y="-188640"/>
            <a:ext cx="40005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b="1" dirty="0" smtClean="0">
              <a:solidFill>
                <a:srgbClr val="1BC072"/>
              </a:solidFill>
            </a:endParaRPr>
          </a:p>
          <a:p>
            <a:pPr algn="ctr"/>
            <a:r>
              <a:rPr lang="nl-NL" sz="3600" b="1" dirty="0" smtClean="0">
                <a:solidFill>
                  <a:srgbClr val="1BC072"/>
                </a:solidFill>
              </a:rPr>
              <a:t>DE BETROKKEN BEWONER</a:t>
            </a:r>
          </a:p>
          <a:p>
            <a:pPr algn="ctr"/>
            <a:endParaRPr lang="nl-NL" b="1" dirty="0">
              <a:solidFill>
                <a:srgbClr val="1BC072"/>
              </a:solidFill>
            </a:endParaRPr>
          </a:p>
          <a:p>
            <a:pPr algn="ctr"/>
            <a:endParaRPr lang="nl-NL" sz="2800" b="1" dirty="0" smtClean="0">
              <a:solidFill>
                <a:srgbClr val="1BC072"/>
              </a:solidFill>
              <a:latin typeface="Arial Narrow" pitchFamily="34" charset="0"/>
            </a:endParaRPr>
          </a:p>
          <a:p>
            <a:pPr algn="ctr"/>
            <a:endParaRPr lang="nl-NL" sz="2800" b="1" dirty="0" smtClean="0">
              <a:solidFill>
                <a:srgbClr val="1BC072"/>
              </a:solidFill>
              <a:latin typeface="Arial Narrow" pitchFamily="34" charset="0"/>
            </a:endParaRPr>
          </a:p>
          <a:p>
            <a:pPr algn="ctr"/>
            <a:r>
              <a:rPr lang="nl-NL" sz="2800" b="1" dirty="0" smtClean="0">
                <a:solidFill>
                  <a:srgbClr val="1BC072"/>
                </a:solidFill>
                <a:latin typeface="Arial Narrow" pitchFamily="34" charset="0"/>
              </a:rPr>
              <a:t>Werken aan </a:t>
            </a:r>
          </a:p>
          <a:p>
            <a:pPr algn="ctr"/>
            <a:r>
              <a:rPr lang="nl-NL" sz="2800" b="1" dirty="0" smtClean="0">
                <a:solidFill>
                  <a:srgbClr val="1BC072"/>
                </a:solidFill>
                <a:latin typeface="Arial Narrow" pitchFamily="34" charset="0"/>
              </a:rPr>
              <a:t>een oplossing</a:t>
            </a:r>
          </a:p>
          <a:p>
            <a:pPr algn="ctr"/>
            <a:endParaRPr lang="nl-NL" dirty="0" smtClean="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Tree>
    <p:extLst>
      <p:ext uri="{BB962C8B-B14F-4D97-AF65-F5344CB8AC3E}">
        <p14:creationId xmlns:p14="http://schemas.microsoft.com/office/powerpoint/2010/main" val="274705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2290" name="Picture 2" descr="Einstein Monro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692696"/>
            <a:ext cx="3810000" cy="467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48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fbeeldingsresultaat voor hu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6984776" cy="6984776"/>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5868144" y="1844824"/>
            <a:ext cx="2808312" cy="29523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smtClean="0">
                <a:solidFill>
                  <a:srgbClr val="FF0000"/>
                </a:solidFill>
              </a:rPr>
              <a:t>Het rode mannetje woont in het rode huis</a:t>
            </a:r>
          </a:p>
        </p:txBody>
      </p:sp>
    </p:spTree>
    <p:extLst>
      <p:ext uri="{BB962C8B-B14F-4D97-AF65-F5344CB8AC3E}">
        <p14:creationId xmlns:p14="http://schemas.microsoft.com/office/powerpoint/2010/main" val="418889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23554" name="Picture 2" descr="Afbeeldingsresultaat voor hu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6984776" cy="6984776"/>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5868144" y="1844824"/>
            <a:ext cx="2808312" cy="29523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smtClean="0">
                <a:solidFill>
                  <a:srgbClr val="002060"/>
                </a:solidFill>
              </a:rPr>
              <a:t>Het blauwe mannetje woont in het blauwe huis</a:t>
            </a:r>
          </a:p>
        </p:txBody>
      </p:sp>
    </p:spTree>
    <p:extLst>
      <p:ext uri="{BB962C8B-B14F-4D97-AF65-F5344CB8AC3E}">
        <p14:creationId xmlns:p14="http://schemas.microsoft.com/office/powerpoint/2010/main" val="235897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fbeeldingsresultaat voor hu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6984776" cy="6984776"/>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5868144" y="1844824"/>
            <a:ext cx="2808312" cy="29523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smtClean="0">
                <a:solidFill>
                  <a:srgbClr val="FFC000"/>
                </a:solidFill>
              </a:rPr>
              <a:t>Het gele mannetje woont in het gele huis</a:t>
            </a:r>
          </a:p>
        </p:txBody>
      </p:sp>
    </p:spTree>
    <p:extLst>
      <p:ext uri="{BB962C8B-B14F-4D97-AF65-F5344CB8AC3E}">
        <p14:creationId xmlns:p14="http://schemas.microsoft.com/office/powerpoint/2010/main" val="66544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fbeeldingsresultaat voor hu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6984776" cy="6984776"/>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5868144" y="1844824"/>
            <a:ext cx="2808312" cy="29523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smtClean="0">
                <a:solidFill>
                  <a:schemeClr val="bg1"/>
                </a:solidFill>
              </a:rPr>
              <a:t>Wie woont er in het witte huis?</a:t>
            </a:r>
          </a:p>
        </p:txBody>
      </p:sp>
    </p:spTree>
    <p:extLst>
      <p:ext uri="{BB962C8B-B14F-4D97-AF65-F5344CB8AC3E}">
        <p14:creationId xmlns:p14="http://schemas.microsoft.com/office/powerpoint/2010/main" val="11259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28676" name="Picture 4" descr="http://4.bp.blogspot.com/-Q74p-G-ZoGY/TeJjrRh7CyI/AAAAAAAABuQ/EU0p2cHNdsg/s1600/1105MVF_43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020" y="0"/>
            <a:ext cx="11748380" cy="6960916"/>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1547664" y="2060848"/>
            <a:ext cx="6408712" cy="223224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smtClean="0"/>
              <a:t>Welke van de volgende letters is anders en waarom?</a:t>
            </a:r>
          </a:p>
          <a:p>
            <a:pPr algn="ctr"/>
            <a:r>
              <a:rPr lang="nl-NL" sz="6000" b="1" dirty="0" smtClean="0"/>
              <a:t>A   E   I   F  U</a:t>
            </a:r>
          </a:p>
        </p:txBody>
      </p:sp>
    </p:spTree>
    <p:extLst>
      <p:ext uri="{BB962C8B-B14F-4D97-AF65-F5344CB8AC3E}">
        <p14:creationId xmlns:p14="http://schemas.microsoft.com/office/powerpoint/2010/main" val="87273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4" name="Rechthoek 3"/>
          <p:cNvSpPr/>
          <p:nvPr/>
        </p:nvSpPr>
        <p:spPr>
          <a:xfrm>
            <a:off x="5252020" y="-171400"/>
            <a:ext cx="4000500" cy="70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rPr>
              <a:t>DE BETROKKEN BEWONER</a:t>
            </a:r>
          </a:p>
          <a:p>
            <a:pPr algn="ctr"/>
            <a:endParaRPr lang="nl-NL" b="1" dirty="0">
              <a:solidFill>
                <a:schemeClr val="tx1"/>
              </a:solidFill>
            </a:endParaRPr>
          </a:p>
          <a:p>
            <a:pPr algn="ctr"/>
            <a:endParaRPr lang="nl-NL" sz="2800" b="1" dirty="0" smtClean="0">
              <a:solidFill>
                <a:schemeClr val="tx1"/>
              </a:solidFill>
              <a:latin typeface="Arial Narrow" pitchFamily="34" charset="0"/>
            </a:endParaRPr>
          </a:p>
          <a:p>
            <a:pPr algn="ctr"/>
            <a:endParaRPr lang="nl-NL" sz="2800" b="1" dirty="0">
              <a:solidFill>
                <a:schemeClr val="tx1"/>
              </a:solidFill>
              <a:latin typeface="Arial Narrow" pitchFamily="34" charset="0"/>
            </a:endParaRPr>
          </a:p>
          <a:p>
            <a:pPr algn="ctr"/>
            <a:endParaRPr lang="nl-NL" sz="2800" b="1" dirty="0" smtClean="0">
              <a:solidFill>
                <a:schemeClr val="tx1"/>
              </a:solidFill>
              <a:latin typeface="Arial Narrow" pitchFamily="34" charset="0"/>
            </a:endParaRPr>
          </a:p>
          <a:p>
            <a:pPr algn="ctr"/>
            <a:r>
              <a:rPr lang="nl-NL" sz="2800" b="1" dirty="0" smtClean="0">
                <a:solidFill>
                  <a:srgbClr val="1BC072"/>
                </a:solidFill>
                <a:latin typeface="+mj-lt"/>
              </a:rPr>
              <a:t>Toeval techniek</a:t>
            </a: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4" descr="Afbeeldingsresultaat voor toeval"/>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171400"/>
            <a:ext cx="5252020" cy="7910002"/>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252536" y="6309320"/>
            <a:ext cx="1152128" cy="14292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899592" y="6858000"/>
            <a:ext cx="3456384" cy="6034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0756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culipersmap.nl/media/158179/03_FIS_vitavit_premium_design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42"/>
          <a:stretch/>
        </p:blipFill>
        <p:spPr bwMode="auto">
          <a:xfrm>
            <a:off x="0" y="2924944"/>
            <a:ext cx="5187103" cy="3033256"/>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5180012" y="-243408"/>
            <a:ext cx="4000500" cy="7101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rPr>
              <a:t>DE BETROKKEN BEWONER</a:t>
            </a:r>
          </a:p>
          <a:p>
            <a:pPr algn="ctr"/>
            <a:endParaRPr lang="nl-NL" sz="2800" b="1" dirty="0" smtClean="0">
              <a:solidFill>
                <a:schemeClr val="tx1"/>
              </a:solidFill>
              <a:latin typeface="Arial Narrow" pitchFamily="34" charset="0"/>
            </a:endParaRPr>
          </a:p>
          <a:p>
            <a:pPr algn="ctr"/>
            <a:endParaRPr lang="nl-NL" sz="2800" b="1" dirty="0">
              <a:solidFill>
                <a:schemeClr val="tx1"/>
              </a:solidFill>
              <a:latin typeface="Arial Narrow" pitchFamily="34" charset="0"/>
            </a:endParaRPr>
          </a:p>
          <a:p>
            <a:pPr algn="ctr"/>
            <a:endParaRPr lang="nl-NL" sz="2800" b="1" dirty="0" smtClean="0">
              <a:solidFill>
                <a:schemeClr val="tx1"/>
              </a:solidFill>
              <a:latin typeface="Arial Narrow" pitchFamily="34" charset="0"/>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Ondertitel 2"/>
          <p:cNvSpPr txBox="1">
            <a:spLocks/>
          </p:cNvSpPr>
          <p:nvPr/>
        </p:nvSpPr>
        <p:spPr>
          <a:xfrm>
            <a:off x="5364088" y="2924944"/>
            <a:ext cx="3600400" cy="2952328"/>
          </a:xfrm>
          <a:prstGeom prst="rect">
            <a:avLst/>
          </a:prstGeom>
          <a:solidFill>
            <a:srgbClr val="00B050"/>
          </a:solidFill>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endParaRPr lang="nl-NL" sz="8000" b="1" dirty="0" smtClean="0">
              <a:solidFill>
                <a:schemeClr val="bg1"/>
              </a:solidFill>
            </a:endParaRPr>
          </a:p>
          <a:p>
            <a:pPr algn="l">
              <a:defRPr/>
            </a:pPr>
            <a:endParaRPr lang="nl-NL" sz="4800" b="1" dirty="0" smtClean="0">
              <a:solidFill>
                <a:schemeClr val="bg1"/>
              </a:solidFill>
            </a:endParaRPr>
          </a:p>
          <a:p>
            <a:pPr algn="l">
              <a:buClr>
                <a:srgbClr val="D16349"/>
              </a:buClr>
              <a:buSzPct val="85000"/>
              <a:defRPr/>
            </a:pPr>
            <a:endParaRPr lang="en-US" b="1" dirty="0" smtClean="0">
              <a:solidFill>
                <a:schemeClr val="bg1"/>
              </a:solidFill>
            </a:endParaRPr>
          </a:p>
        </p:txBody>
      </p:sp>
      <p:sp>
        <p:nvSpPr>
          <p:cNvPr id="5" name="TextBox 4"/>
          <p:cNvSpPr txBox="1"/>
          <p:nvPr/>
        </p:nvSpPr>
        <p:spPr>
          <a:xfrm>
            <a:off x="5364088" y="2996952"/>
            <a:ext cx="3960440" cy="2585323"/>
          </a:xfrm>
          <a:prstGeom prst="rect">
            <a:avLst/>
          </a:prstGeom>
          <a:noFill/>
        </p:spPr>
        <p:txBody>
          <a:bodyPr wrap="square" rtlCol="0">
            <a:spAutoFit/>
          </a:bodyPr>
          <a:lstStyle/>
          <a:p>
            <a:pPr marL="285750" indent="-285750">
              <a:buFont typeface="Arial"/>
              <a:buChar char="•"/>
              <a:defRPr/>
            </a:pPr>
            <a:r>
              <a:rPr lang="nl-NL" b="1" dirty="0">
                <a:solidFill>
                  <a:schemeClr val="bg1"/>
                </a:solidFill>
              </a:rPr>
              <a:t>15 min tijd </a:t>
            </a:r>
          </a:p>
          <a:p>
            <a:pPr marL="285750" indent="-285750">
              <a:buFont typeface="Arial"/>
              <a:buChar char="•"/>
              <a:defRPr/>
            </a:pPr>
            <a:r>
              <a:rPr lang="nl-NL" b="1" dirty="0" smtClean="0">
                <a:solidFill>
                  <a:schemeClr val="bg1"/>
                </a:solidFill>
              </a:rPr>
              <a:t>Voorwerp</a:t>
            </a:r>
          </a:p>
          <a:p>
            <a:pPr marL="285750" indent="-285750">
              <a:buFont typeface="Arial"/>
              <a:buChar char="•"/>
              <a:defRPr/>
            </a:pPr>
            <a:r>
              <a:rPr lang="nl-NL" b="1" dirty="0" smtClean="0">
                <a:solidFill>
                  <a:schemeClr val="bg1"/>
                </a:solidFill>
              </a:rPr>
              <a:t>Associaties</a:t>
            </a:r>
            <a:endParaRPr lang="nl-NL" b="1" dirty="0">
              <a:solidFill>
                <a:schemeClr val="bg1"/>
              </a:solidFill>
            </a:endParaRPr>
          </a:p>
          <a:p>
            <a:pPr marL="285750" indent="-285750">
              <a:buFont typeface="Arial"/>
              <a:buChar char="•"/>
              <a:defRPr/>
            </a:pPr>
            <a:r>
              <a:rPr lang="nl-NL" b="1" dirty="0" smtClean="0">
                <a:solidFill>
                  <a:schemeClr val="bg1"/>
                </a:solidFill>
              </a:rPr>
              <a:t>Toepassen op</a:t>
            </a:r>
          </a:p>
          <a:p>
            <a:pPr>
              <a:defRPr/>
            </a:pPr>
            <a:r>
              <a:rPr lang="nl-NL" b="1" dirty="0">
                <a:solidFill>
                  <a:schemeClr val="bg1"/>
                </a:solidFill>
              </a:rPr>
              <a:t> </a:t>
            </a:r>
            <a:r>
              <a:rPr lang="nl-NL" b="1" dirty="0" smtClean="0">
                <a:solidFill>
                  <a:schemeClr val="bg1"/>
                </a:solidFill>
              </a:rPr>
              <a:t>    startformulering</a:t>
            </a:r>
          </a:p>
          <a:p>
            <a:pPr marL="285750" indent="-285750">
              <a:buFont typeface="Arial"/>
              <a:buChar char="•"/>
              <a:defRPr/>
            </a:pPr>
            <a:r>
              <a:rPr lang="nl-NL" b="1" dirty="0" smtClean="0">
                <a:solidFill>
                  <a:schemeClr val="bg1"/>
                </a:solidFill>
              </a:rPr>
              <a:t>Ideeën opschrijven</a:t>
            </a:r>
          </a:p>
          <a:p>
            <a:pPr marL="285750" indent="-285750">
              <a:buFont typeface="Arial"/>
              <a:buChar char="•"/>
              <a:defRPr/>
            </a:pPr>
            <a:r>
              <a:rPr lang="nl-NL" b="1" dirty="0" smtClean="0">
                <a:solidFill>
                  <a:schemeClr val="bg1"/>
                </a:solidFill>
              </a:rPr>
              <a:t>2 beste </a:t>
            </a:r>
            <a:r>
              <a:rPr lang="nl-NL" b="1" dirty="0">
                <a:solidFill>
                  <a:schemeClr val="bg1"/>
                </a:solidFill>
              </a:rPr>
              <a:t>delen en opplakken </a:t>
            </a:r>
            <a:r>
              <a:rPr lang="nl-NL" b="1" dirty="0" smtClean="0">
                <a:solidFill>
                  <a:schemeClr val="bg1"/>
                </a:solidFill>
              </a:rPr>
              <a:t>op groepsbord</a:t>
            </a:r>
            <a:endParaRPr lang="nl-NL" b="1" dirty="0">
              <a:solidFill>
                <a:schemeClr val="bg1"/>
              </a:solidFill>
            </a:endParaRPr>
          </a:p>
          <a:p>
            <a:endParaRPr lang="en-US" dirty="0"/>
          </a:p>
        </p:txBody>
      </p:sp>
    </p:spTree>
    <p:extLst>
      <p:ext uri="{BB962C8B-B14F-4D97-AF65-F5344CB8AC3E}">
        <p14:creationId xmlns:p14="http://schemas.microsoft.com/office/powerpoint/2010/main" val="91427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cadeaut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33" y="548680"/>
            <a:ext cx="5544616" cy="5544616"/>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5292080" y="0"/>
            <a:ext cx="40005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latin typeface="+mj-lt"/>
              </a:rPr>
              <a:t>DE BETROKKEN BEWONER</a:t>
            </a:r>
          </a:p>
          <a:p>
            <a:pPr algn="ctr"/>
            <a:endParaRPr lang="nl-NL" sz="2800" b="1" dirty="0" smtClean="0">
              <a:solidFill>
                <a:srgbClr val="1BC072"/>
              </a:solidFill>
              <a:latin typeface="+mj-lt"/>
            </a:endParaRPr>
          </a:p>
          <a:p>
            <a:pPr algn="ctr"/>
            <a:endParaRPr lang="nl-NL" sz="2800" b="1" dirty="0">
              <a:solidFill>
                <a:srgbClr val="1BC072"/>
              </a:solidFill>
              <a:latin typeface="+mj-lt"/>
            </a:endParaRPr>
          </a:p>
          <a:p>
            <a:pPr algn="ctr"/>
            <a:endParaRPr lang="nl-NL" sz="2800" b="1" dirty="0" smtClean="0">
              <a:solidFill>
                <a:srgbClr val="1BC072"/>
              </a:solidFill>
              <a:latin typeface="+mj-lt"/>
            </a:endParaRPr>
          </a:p>
          <a:p>
            <a:pPr algn="ctr"/>
            <a:r>
              <a:rPr lang="nl-NL" sz="2800" b="1" dirty="0" smtClean="0">
                <a:solidFill>
                  <a:srgbClr val="1BC072"/>
                </a:solidFill>
                <a:latin typeface="+mj-lt"/>
              </a:rPr>
              <a:t>Toeval techniek</a:t>
            </a: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67335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izyprint.be/wp-content/uploads/2014/03/hartj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64" y="-119130"/>
            <a:ext cx="8383378" cy="8383378"/>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5324028" y="-243408"/>
            <a:ext cx="4000500" cy="7101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rPr>
              <a:t>DE BETROKKEN BEWONER</a:t>
            </a:r>
          </a:p>
          <a:p>
            <a:pPr algn="ctr"/>
            <a:endParaRPr lang="nl-NL" b="1" dirty="0">
              <a:solidFill>
                <a:schemeClr val="tx1"/>
              </a:solidFill>
            </a:endParaRPr>
          </a:p>
          <a:p>
            <a:pPr algn="ctr"/>
            <a:endParaRPr lang="nl-NL" sz="2800" b="1" dirty="0" smtClean="0">
              <a:solidFill>
                <a:schemeClr val="tx1"/>
              </a:solidFill>
              <a:latin typeface="Arial Narrow" pitchFamily="34" charset="0"/>
            </a:endParaRPr>
          </a:p>
          <a:p>
            <a:pPr algn="ctr"/>
            <a:endParaRPr lang="nl-NL" sz="2800" b="1" dirty="0">
              <a:solidFill>
                <a:schemeClr val="tx1"/>
              </a:solidFill>
              <a:latin typeface="Arial Narrow" pitchFamily="34" charset="0"/>
            </a:endParaRPr>
          </a:p>
          <a:p>
            <a:pPr algn="ctr"/>
            <a:endParaRPr lang="nl-NL" sz="2800" b="1" dirty="0" smtClean="0">
              <a:solidFill>
                <a:schemeClr val="tx1"/>
              </a:solidFill>
              <a:latin typeface="Arial Narrow" pitchFamily="34" charset="0"/>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Ondertitel 2"/>
          <p:cNvSpPr txBox="1">
            <a:spLocks/>
          </p:cNvSpPr>
          <p:nvPr/>
        </p:nvSpPr>
        <p:spPr>
          <a:xfrm>
            <a:off x="5868144" y="2924944"/>
            <a:ext cx="3168352" cy="2592288"/>
          </a:xfrm>
          <a:prstGeom prst="rect">
            <a:avLst/>
          </a:prstGeom>
          <a:solidFill>
            <a:srgbClr val="00B050"/>
          </a:solidFill>
        </p:spPr>
        <p:txBody>
          <a:bodyPr>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endParaRPr lang="nl-NL" sz="8000" b="1" dirty="0" smtClean="0">
              <a:solidFill>
                <a:schemeClr val="bg1"/>
              </a:solidFill>
            </a:endParaRPr>
          </a:p>
          <a:p>
            <a:pPr algn="l">
              <a:defRPr/>
            </a:pPr>
            <a:r>
              <a:rPr lang="nl-NL" sz="8000" b="1" dirty="0" smtClean="0">
                <a:solidFill>
                  <a:schemeClr val="bg1"/>
                </a:solidFill>
              </a:rPr>
              <a:t>- </a:t>
            </a:r>
            <a:r>
              <a:rPr lang="nl-NL" sz="8000" b="1" dirty="0">
                <a:solidFill>
                  <a:schemeClr val="bg1"/>
                </a:solidFill>
              </a:rPr>
              <a:t>e</a:t>
            </a:r>
            <a:r>
              <a:rPr lang="nl-NL" sz="8000" b="1" dirty="0" smtClean="0">
                <a:solidFill>
                  <a:schemeClr val="bg1"/>
                </a:solidFill>
              </a:rPr>
              <a:t>lke associatie 1 idee</a:t>
            </a:r>
          </a:p>
          <a:p>
            <a:pPr algn="l">
              <a:defRPr/>
            </a:pPr>
            <a:r>
              <a:rPr lang="nl-NL" sz="8000" b="1" dirty="0" smtClean="0">
                <a:solidFill>
                  <a:schemeClr val="bg1"/>
                </a:solidFill>
              </a:rPr>
              <a:t>- 1 idee per post </a:t>
            </a:r>
            <a:r>
              <a:rPr lang="nl-NL" sz="8000" b="1" dirty="0" err="1" smtClean="0">
                <a:solidFill>
                  <a:schemeClr val="bg1"/>
                </a:solidFill>
              </a:rPr>
              <a:t>it</a:t>
            </a:r>
            <a:endParaRPr lang="nl-NL" sz="8000" b="1" dirty="0" smtClean="0">
              <a:solidFill>
                <a:schemeClr val="bg1"/>
              </a:solidFill>
            </a:endParaRPr>
          </a:p>
          <a:p>
            <a:pPr algn="l">
              <a:defRPr/>
            </a:pPr>
            <a:r>
              <a:rPr lang="nl-NL" sz="8000" b="1" dirty="0" smtClean="0">
                <a:solidFill>
                  <a:schemeClr val="bg1"/>
                </a:solidFill>
              </a:rPr>
              <a:t>- 2 beste selecteren</a:t>
            </a:r>
          </a:p>
          <a:p>
            <a:pPr algn="l">
              <a:defRPr/>
            </a:pPr>
            <a:r>
              <a:rPr lang="nl-NL" sz="8000" b="1" dirty="0" smtClean="0">
                <a:solidFill>
                  <a:schemeClr val="bg1"/>
                </a:solidFill>
              </a:rPr>
              <a:t>- op het groepsbord hangen</a:t>
            </a:r>
          </a:p>
          <a:p>
            <a:pPr algn="l">
              <a:defRPr/>
            </a:pPr>
            <a:endParaRPr lang="nl-NL" sz="4800" b="1" dirty="0" smtClean="0">
              <a:solidFill>
                <a:schemeClr val="bg1"/>
              </a:solidFill>
            </a:endParaRPr>
          </a:p>
          <a:p>
            <a:pPr algn="l">
              <a:buClr>
                <a:srgbClr val="D16349"/>
              </a:buClr>
              <a:buSzPct val="85000"/>
              <a:defRPr/>
            </a:pPr>
            <a:endParaRPr lang="en-US" b="1" dirty="0" smtClean="0">
              <a:solidFill>
                <a:schemeClr val="bg1"/>
              </a:solidFill>
            </a:endParaRPr>
          </a:p>
        </p:txBody>
      </p:sp>
    </p:spTree>
    <p:extLst>
      <p:ext uri="{BB962C8B-B14F-4D97-AF65-F5344CB8AC3E}">
        <p14:creationId xmlns:p14="http://schemas.microsoft.com/office/powerpoint/2010/main" val="24152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Afbeeldingsresultaat voor anders denken"/>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24544" y="2682551"/>
            <a:ext cx="5941266" cy="4175449"/>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p:cNvSpPr/>
          <p:nvPr/>
        </p:nvSpPr>
        <p:spPr>
          <a:xfrm>
            <a:off x="5143500" y="27384"/>
            <a:ext cx="40005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chemeClr val="tx1"/>
                </a:solidFill>
              </a:rPr>
              <a:t>DE GELUKKIGE BEWONER</a:t>
            </a:r>
          </a:p>
          <a:p>
            <a:pPr algn="ctr"/>
            <a:endParaRPr lang="nl-NL" b="1" dirty="0">
              <a:solidFill>
                <a:schemeClr val="tx1"/>
              </a:solidFill>
            </a:endParaRPr>
          </a:p>
          <a:p>
            <a:pPr algn="ctr"/>
            <a:endParaRPr lang="nl-NL" sz="2800" b="1" dirty="0" smtClean="0">
              <a:solidFill>
                <a:schemeClr val="tx1"/>
              </a:solidFill>
              <a:latin typeface="Arial Narrow" pitchFamily="34" charset="0"/>
            </a:endParaRPr>
          </a:p>
          <a:p>
            <a:pPr algn="ctr"/>
            <a:endParaRPr lang="nl-NL" sz="2800" b="1" dirty="0">
              <a:solidFill>
                <a:schemeClr val="tx1"/>
              </a:solidFill>
              <a:latin typeface="Arial Narrow" pitchFamily="34" charset="0"/>
            </a:endParaRPr>
          </a:p>
          <a:p>
            <a:pPr algn="ctr"/>
            <a:endParaRPr lang="nl-NL" sz="2800" b="1" dirty="0" smtClean="0">
              <a:solidFill>
                <a:schemeClr val="tx1"/>
              </a:solidFill>
              <a:latin typeface="Arial Narrow" pitchFamily="34" charset="0"/>
            </a:endParaRPr>
          </a:p>
          <a:p>
            <a:pPr algn="ctr"/>
            <a:r>
              <a:rPr lang="nl-NL" sz="2800" b="1" dirty="0" smtClean="0">
                <a:solidFill>
                  <a:schemeClr val="tx1"/>
                </a:solidFill>
                <a:latin typeface="Arial Narrow" pitchFamily="34" charset="0"/>
              </a:rPr>
              <a:t>Elleboog techniek</a:t>
            </a:r>
          </a:p>
          <a:p>
            <a:pPr algn="ctr"/>
            <a:r>
              <a:rPr lang="nl-NL" dirty="0" smtClean="0">
                <a:solidFill>
                  <a:schemeClr val="tx1"/>
                </a:solidFill>
              </a:rPr>
              <a:t>13.40 uur – 13.50 uur</a:t>
            </a: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7" name="Tijdelijke aanduiding voor inhoud 2"/>
          <p:cNvSpPr txBox="1">
            <a:spLocks/>
          </p:cNvSpPr>
          <p:nvPr/>
        </p:nvSpPr>
        <p:spPr>
          <a:xfrm>
            <a:off x="2051720" y="60932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l-NL" b="1" dirty="0"/>
          </a:p>
        </p:txBody>
      </p:sp>
      <p:sp>
        <p:nvSpPr>
          <p:cNvPr id="3" name="Rechthoek 2"/>
          <p:cNvSpPr/>
          <p:nvPr/>
        </p:nvSpPr>
        <p:spPr>
          <a:xfrm>
            <a:off x="5143500" y="-819472"/>
            <a:ext cx="5328592" cy="7920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nvSpPr>
        <p:spPr>
          <a:xfrm>
            <a:off x="5295900" y="-188640"/>
            <a:ext cx="40005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rPr>
              <a:t>DE BETROKKEN BEWONER</a:t>
            </a:r>
          </a:p>
          <a:p>
            <a:pPr algn="ctr"/>
            <a:endParaRPr lang="nl-NL" b="1" dirty="0">
              <a:solidFill>
                <a:srgbClr val="1BC072"/>
              </a:solidFill>
            </a:endParaRPr>
          </a:p>
          <a:p>
            <a:pPr algn="ctr"/>
            <a:endParaRPr lang="nl-NL" sz="2800" b="1" dirty="0" smtClean="0">
              <a:solidFill>
                <a:srgbClr val="1BC072"/>
              </a:solidFill>
              <a:latin typeface="Arial Narrow" pitchFamily="34" charset="0"/>
            </a:endParaRPr>
          </a:p>
          <a:p>
            <a:pPr algn="ctr"/>
            <a:r>
              <a:rPr lang="nl-NL" sz="2800" b="1" dirty="0" smtClean="0">
                <a:solidFill>
                  <a:srgbClr val="1BC072"/>
                </a:solidFill>
                <a:latin typeface="+mj-lt"/>
              </a:rPr>
              <a:t>Casussen &amp;</a:t>
            </a:r>
          </a:p>
          <a:p>
            <a:pPr algn="ctr"/>
            <a:r>
              <a:rPr lang="nl-NL" sz="2800" b="1" dirty="0" smtClean="0">
                <a:solidFill>
                  <a:srgbClr val="1BC072"/>
                </a:solidFill>
                <a:latin typeface="+mj-lt"/>
              </a:rPr>
              <a:t>Startformuleringen</a:t>
            </a:r>
          </a:p>
          <a:p>
            <a:pPr algn="ctr"/>
            <a:endParaRPr lang="nl-NL" dirty="0" smtClean="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Tree>
    <p:extLst>
      <p:ext uri="{BB962C8B-B14F-4D97-AF65-F5344CB8AC3E}">
        <p14:creationId xmlns:p14="http://schemas.microsoft.com/office/powerpoint/2010/main" val="311707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5252020" y="-171400"/>
            <a:ext cx="4000500" cy="70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latin typeface="+mj-lt"/>
              </a:rPr>
              <a:t>DE BETROKKEN BEWONER</a:t>
            </a:r>
          </a:p>
          <a:p>
            <a:pPr algn="ctr"/>
            <a:endParaRPr lang="nl-NL" sz="2800" b="1" dirty="0" smtClean="0">
              <a:solidFill>
                <a:srgbClr val="1BC072"/>
              </a:solidFill>
              <a:latin typeface="+mj-lt"/>
            </a:endParaRPr>
          </a:p>
          <a:p>
            <a:pPr algn="ctr"/>
            <a:endParaRPr lang="nl-NL" sz="2800" b="1" dirty="0">
              <a:solidFill>
                <a:srgbClr val="1BC072"/>
              </a:solidFill>
              <a:latin typeface="+mj-lt"/>
            </a:endParaRPr>
          </a:p>
          <a:p>
            <a:pPr algn="ctr"/>
            <a:endParaRPr lang="nl-NL" sz="2800" b="1" dirty="0" smtClean="0">
              <a:solidFill>
                <a:srgbClr val="1BC072"/>
              </a:solidFill>
              <a:latin typeface="+mj-lt"/>
            </a:endParaRPr>
          </a:p>
          <a:p>
            <a:pPr algn="ctr"/>
            <a:r>
              <a:rPr lang="nl-NL" sz="2800" b="1" dirty="0" smtClean="0">
                <a:solidFill>
                  <a:srgbClr val="1BC072"/>
                </a:solidFill>
                <a:latin typeface="+mj-lt"/>
              </a:rPr>
              <a:t>Kiezen beste idee</a:t>
            </a: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 name="Picture 2" descr="Afbeeldingsresultaat voor keuze maken"/>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5496" y="1250434"/>
            <a:ext cx="5130893" cy="513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83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fbeeldingsresultaat voor goud brons zil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5246371" cy="4514056"/>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5324028" y="-171400"/>
            <a:ext cx="4000500" cy="70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latin typeface="+mj-lt"/>
              </a:rPr>
              <a:t>DE BETROKKEN BEWONER</a:t>
            </a:r>
          </a:p>
          <a:p>
            <a:pPr algn="ctr"/>
            <a:endParaRPr lang="nl-NL" sz="2800" b="1" dirty="0" smtClean="0">
              <a:solidFill>
                <a:srgbClr val="1BC072"/>
              </a:solidFill>
              <a:latin typeface="+mj-lt"/>
            </a:endParaRPr>
          </a:p>
          <a:p>
            <a:pPr algn="ctr"/>
            <a:endParaRPr lang="nl-NL" sz="2800" b="1" dirty="0">
              <a:solidFill>
                <a:srgbClr val="1BC072"/>
              </a:solidFill>
              <a:latin typeface="+mj-lt"/>
            </a:endParaRPr>
          </a:p>
          <a:p>
            <a:pPr algn="ctr"/>
            <a:endParaRPr lang="nl-NL" sz="2800" b="1" dirty="0" smtClean="0">
              <a:solidFill>
                <a:srgbClr val="1BC072"/>
              </a:solidFill>
              <a:latin typeface="+mj-lt"/>
            </a:endParaRPr>
          </a:p>
          <a:p>
            <a:pPr algn="ctr"/>
            <a:r>
              <a:rPr lang="nl-NL" sz="2800" b="1" dirty="0" smtClean="0">
                <a:solidFill>
                  <a:srgbClr val="1BC072"/>
                </a:solidFill>
                <a:latin typeface="+mj-lt"/>
              </a:rPr>
              <a:t>Top 3</a:t>
            </a: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861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5143500" y="0"/>
            <a:ext cx="40005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rPr>
              <a:t>DE BETROKKEN BEWONER</a:t>
            </a:r>
          </a:p>
          <a:p>
            <a:pPr algn="ctr"/>
            <a:endParaRPr lang="nl-NL" b="1" dirty="0">
              <a:solidFill>
                <a:schemeClr val="tx1"/>
              </a:solidFill>
            </a:endParaRPr>
          </a:p>
          <a:p>
            <a:pPr algn="ctr"/>
            <a:endParaRPr lang="nl-NL" sz="2800" b="1" dirty="0" smtClean="0">
              <a:solidFill>
                <a:schemeClr val="tx1"/>
              </a:solidFill>
              <a:latin typeface="Arial Narrow" pitchFamily="34" charset="0"/>
            </a:endParaRPr>
          </a:p>
          <a:p>
            <a:pPr algn="ctr"/>
            <a:endParaRPr lang="nl-NL" sz="2800" b="1" dirty="0">
              <a:solidFill>
                <a:schemeClr val="tx1"/>
              </a:solidFill>
              <a:latin typeface="Arial Narrow" pitchFamily="34" charset="0"/>
            </a:endParaRPr>
          </a:p>
          <a:p>
            <a:pPr algn="ctr"/>
            <a:endParaRPr lang="nl-NL" sz="2800" b="1" dirty="0" smtClean="0">
              <a:solidFill>
                <a:schemeClr val="tx1"/>
              </a:solidFill>
              <a:latin typeface="Arial Narrow" pitchFamily="34" charset="0"/>
            </a:endParaRPr>
          </a:p>
          <a:p>
            <a:pPr algn="ctr"/>
            <a:r>
              <a:rPr lang="nl-NL" sz="2800" b="1" dirty="0" smtClean="0">
                <a:solidFill>
                  <a:schemeClr val="tx1"/>
                </a:solidFill>
                <a:latin typeface="Arial Narrow" pitchFamily="34" charset="0"/>
              </a:rPr>
              <a:t>Top 3</a:t>
            </a:r>
          </a:p>
          <a:p>
            <a:pPr algn="ctr"/>
            <a:r>
              <a:rPr lang="nl-NL" dirty="0" smtClean="0">
                <a:solidFill>
                  <a:schemeClr val="tx1"/>
                </a:solidFill>
              </a:rPr>
              <a:t>15.35 uur – 16.00 uur</a:t>
            </a: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8" name="Ondertitel 2"/>
          <p:cNvSpPr txBox="1">
            <a:spLocks/>
          </p:cNvSpPr>
          <p:nvPr/>
        </p:nvSpPr>
        <p:spPr>
          <a:xfrm>
            <a:off x="5508104" y="2924944"/>
            <a:ext cx="3384376" cy="2880320"/>
          </a:xfrm>
          <a:prstGeom prst="rect">
            <a:avLst/>
          </a:prstGeom>
          <a:solidFill>
            <a:srgbClr val="00B050"/>
          </a:solidFill>
        </p:spPr>
        <p:txBody>
          <a:bodyPr>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endParaRPr lang="nl-NL" sz="8000" b="1" dirty="0" smtClean="0">
              <a:solidFill>
                <a:schemeClr val="bg1"/>
              </a:solidFill>
            </a:endParaRPr>
          </a:p>
          <a:p>
            <a:pPr algn="l">
              <a:defRPr/>
            </a:pPr>
            <a:r>
              <a:rPr lang="nl-NL" sz="8000" b="1" dirty="0" smtClean="0">
                <a:solidFill>
                  <a:schemeClr val="bg1"/>
                </a:solidFill>
              </a:rPr>
              <a:t>- nummer elk idee</a:t>
            </a:r>
          </a:p>
          <a:p>
            <a:pPr algn="l">
              <a:defRPr/>
            </a:pPr>
            <a:r>
              <a:rPr lang="nl-NL" sz="8000" b="1" dirty="0" smtClean="0">
                <a:solidFill>
                  <a:schemeClr val="bg1"/>
                </a:solidFill>
              </a:rPr>
              <a:t>- maak in stilte 1/2/3 lijstje </a:t>
            </a:r>
          </a:p>
          <a:p>
            <a:pPr algn="l">
              <a:defRPr/>
            </a:pPr>
            <a:r>
              <a:rPr lang="nl-NL" sz="8000" b="1" dirty="0" smtClean="0">
                <a:solidFill>
                  <a:schemeClr val="bg1"/>
                </a:solidFill>
              </a:rPr>
              <a:t>   per persoon</a:t>
            </a:r>
          </a:p>
          <a:p>
            <a:pPr algn="l">
              <a:defRPr/>
            </a:pPr>
            <a:r>
              <a:rPr lang="nl-NL" sz="8000" b="1" dirty="0" smtClean="0">
                <a:solidFill>
                  <a:schemeClr val="bg1"/>
                </a:solidFill>
              </a:rPr>
              <a:t>- 3 </a:t>
            </a:r>
            <a:r>
              <a:rPr lang="nl-NL" sz="8000" b="1" dirty="0" err="1" smtClean="0">
                <a:solidFill>
                  <a:schemeClr val="bg1"/>
                </a:solidFill>
              </a:rPr>
              <a:t>pt</a:t>
            </a:r>
            <a:r>
              <a:rPr lang="nl-NL" sz="8000" b="1" dirty="0" smtClean="0">
                <a:solidFill>
                  <a:schemeClr val="bg1"/>
                </a:solidFill>
              </a:rPr>
              <a:t> beste idee</a:t>
            </a:r>
          </a:p>
          <a:p>
            <a:pPr algn="l">
              <a:defRPr/>
            </a:pPr>
            <a:r>
              <a:rPr lang="nl-NL" sz="8000" b="1" dirty="0" smtClean="0">
                <a:solidFill>
                  <a:schemeClr val="bg1"/>
                </a:solidFill>
              </a:rPr>
              <a:t>- 2 </a:t>
            </a:r>
            <a:r>
              <a:rPr lang="nl-NL" sz="8000" b="1" dirty="0" err="1" smtClean="0">
                <a:solidFill>
                  <a:schemeClr val="bg1"/>
                </a:solidFill>
              </a:rPr>
              <a:t>pt</a:t>
            </a:r>
            <a:r>
              <a:rPr lang="nl-NL" sz="8000" b="1" dirty="0" smtClean="0">
                <a:solidFill>
                  <a:schemeClr val="bg1"/>
                </a:solidFill>
              </a:rPr>
              <a:t> 2</a:t>
            </a:r>
            <a:r>
              <a:rPr lang="nl-NL" sz="8000" b="1" baseline="30000" dirty="0" smtClean="0">
                <a:solidFill>
                  <a:schemeClr val="bg1"/>
                </a:solidFill>
              </a:rPr>
              <a:t>e</a:t>
            </a:r>
            <a:r>
              <a:rPr lang="nl-NL" sz="8000" b="1" dirty="0" smtClean="0">
                <a:solidFill>
                  <a:schemeClr val="bg1"/>
                </a:solidFill>
              </a:rPr>
              <a:t> idee</a:t>
            </a:r>
          </a:p>
          <a:p>
            <a:pPr algn="l">
              <a:defRPr/>
            </a:pPr>
            <a:r>
              <a:rPr lang="nl-NL" sz="8000" b="1" dirty="0" smtClean="0">
                <a:solidFill>
                  <a:schemeClr val="bg1"/>
                </a:solidFill>
              </a:rPr>
              <a:t>- 1 </a:t>
            </a:r>
            <a:r>
              <a:rPr lang="nl-NL" sz="8000" b="1" dirty="0" err="1" smtClean="0">
                <a:solidFill>
                  <a:schemeClr val="bg1"/>
                </a:solidFill>
              </a:rPr>
              <a:t>pt</a:t>
            </a:r>
            <a:r>
              <a:rPr lang="nl-NL" sz="8000" b="1" dirty="0" smtClean="0">
                <a:solidFill>
                  <a:schemeClr val="bg1"/>
                </a:solidFill>
              </a:rPr>
              <a:t> 3</a:t>
            </a:r>
            <a:r>
              <a:rPr lang="nl-NL" sz="8000" b="1" baseline="30000" dirty="0" smtClean="0">
                <a:solidFill>
                  <a:schemeClr val="bg1"/>
                </a:solidFill>
              </a:rPr>
              <a:t>e</a:t>
            </a:r>
            <a:r>
              <a:rPr lang="nl-NL" sz="8000" b="1" dirty="0" smtClean="0">
                <a:solidFill>
                  <a:schemeClr val="bg1"/>
                </a:solidFill>
              </a:rPr>
              <a:t> idee</a:t>
            </a:r>
          </a:p>
          <a:p>
            <a:pPr algn="l">
              <a:defRPr/>
            </a:pPr>
            <a:r>
              <a:rPr lang="nl-NL" sz="8000" b="1" dirty="0" smtClean="0">
                <a:solidFill>
                  <a:schemeClr val="bg1"/>
                </a:solidFill>
              </a:rPr>
              <a:t>- reken uit welk idee de </a:t>
            </a:r>
          </a:p>
          <a:p>
            <a:pPr algn="l">
              <a:defRPr/>
            </a:pPr>
            <a:r>
              <a:rPr lang="nl-NL" sz="8000" b="1" dirty="0" smtClean="0">
                <a:solidFill>
                  <a:schemeClr val="bg1"/>
                </a:solidFill>
              </a:rPr>
              <a:t>  meeste punten heeft</a:t>
            </a:r>
          </a:p>
          <a:p>
            <a:pPr marL="1143000" indent="-1143000" algn="l">
              <a:buFontTx/>
              <a:buChar char="-"/>
              <a:defRPr/>
            </a:pPr>
            <a:endParaRPr lang="nl-NL" sz="8000" b="1" dirty="0" smtClean="0">
              <a:solidFill>
                <a:schemeClr val="bg1"/>
              </a:solidFill>
            </a:endParaRPr>
          </a:p>
          <a:p>
            <a:pPr marL="1143000" indent="-1143000" algn="l">
              <a:buFontTx/>
              <a:buChar char="-"/>
              <a:defRPr/>
            </a:pPr>
            <a:endParaRPr lang="nl-NL" sz="8000" b="1" dirty="0" smtClean="0">
              <a:solidFill>
                <a:schemeClr val="bg1"/>
              </a:solidFill>
            </a:endParaRPr>
          </a:p>
          <a:p>
            <a:pPr algn="l">
              <a:defRPr/>
            </a:pPr>
            <a:endParaRPr lang="nl-NL" sz="4800" b="1" dirty="0" smtClean="0">
              <a:solidFill>
                <a:schemeClr val="bg1"/>
              </a:solidFill>
            </a:endParaRPr>
          </a:p>
          <a:p>
            <a:pPr algn="l">
              <a:buClr>
                <a:srgbClr val="D16349"/>
              </a:buClr>
              <a:buSzPct val="85000"/>
              <a:defRPr/>
            </a:pPr>
            <a:endParaRPr lang="en-US" b="1" dirty="0" smtClean="0">
              <a:solidFill>
                <a:schemeClr val="bg1"/>
              </a:solidFill>
            </a:endParaRPr>
          </a:p>
        </p:txBody>
      </p:sp>
      <p:pic>
        <p:nvPicPr>
          <p:cNvPr id="3074" name="Picture 2" descr="Afbeeldingsresultaat voor punten ge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54" y="1916832"/>
            <a:ext cx="5543550" cy="362902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43215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5143500" y="0"/>
            <a:ext cx="40005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rPr>
              <a:t>DE BETROKKEN BEWONER</a:t>
            </a:r>
          </a:p>
          <a:p>
            <a:pPr algn="ctr"/>
            <a:endParaRPr lang="nl-NL" b="1" dirty="0">
              <a:solidFill>
                <a:schemeClr val="tx1"/>
              </a:solidFill>
            </a:endParaRPr>
          </a:p>
          <a:p>
            <a:pPr algn="ctr"/>
            <a:endParaRPr lang="nl-NL" sz="2800" b="1" dirty="0" smtClean="0">
              <a:solidFill>
                <a:schemeClr val="tx1"/>
              </a:solidFill>
              <a:latin typeface="Arial Narrow" pitchFamily="34" charset="0"/>
            </a:endParaRPr>
          </a:p>
          <a:p>
            <a:pPr algn="ctr"/>
            <a:endParaRPr lang="nl-NL" sz="2800" b="1" dirty="0">
              <a:solidFill>
                <a:schemeClr val="tx1"/>
              </a:solidFill>
              <a:latin typeface="Arial Narrow" pitchFamily="34" charset="0"/>
            </a:endParaRPr>
          </a:p>
          <a:p>
            <a:pPr algn="ctr"/>
            <a:endParaRPr lang="nl-NL" sz="2800" b="1" dirty="0" smtClean="0">
              <a:solidFill>
                <a:schemeClr val="tx1"/>
              </a:solidFill>
              <a:latin typeface="Arial Narrow" pitchFamily="34" charset="0"/>
            </a:endParaRPr>
          </a:p>
          <a:p>
            <a:pPr algn="ctr"/>
            <a:r>
              <a:rPr lang="nl-NL" sz="2800" b="1" dirty="0" smtClean="0">
                <a:solidFill>
                  <a:schemeClr val="tx1"/>
                </a:solidFill>
                <a:latin typeface="Arial Narrow" pitchFamily="34" charset="0"/>
              </a:rPr>
              <a:t>Top 3</a:t>
            </a:r>
          </a:p>
          <a:p>
            <a:pPr algn="ctr"/>
            <a:r>
              <a:rPr lang="nl-NL" dirty="0" smtClean="0">
                <a:solidFill>
                  <a:schemeClr val="tx1"/>
                </a:solidFill>
              </a:rPr>
              <a:t>15.35 uur – 16.00 uur</a:t>
            </a: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8" name="Ondertitel 2"/>
          <p:cNvSpPr txBox="1">
            <a:spLocks/>
          </p:cNvSpPr>
          <p:nvPr/>
        </p:nvSpPr>
        <p:spPr>
          <a:xfrm>
            <a:off x="5508104" y="2924944"/>
            <a:ext cx="3384376" cy="2880320"/>
          </a:xfrm>
          <a:prstGeom prst="rect">
            <a:avLst/>
          </a:prstGeom>
          <a:solidFill>
            <a:srgbClr val="00B050"/>
          </a:solidFill>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endParaRPr lang="nl-NL" sz="8000" b="1" dirty="0" smtClean="0">
              <a:solidFill>
                <a:schemeClr val="bg1"/>
              </a:solidFill>
            </a:endParaRPr>
          </a:p>
          <a:p>
            <a:pPr marL="1143000" indent="-1143000" algn="l">
              <a:buFontTx/>
              <a:buChar char="-"/>
              <a:defRPr/>
            </a:pPr>
            <a:endParaRPr lang="nl-NL" sz="8000" b="1" dirty="0" smtClean="0">
              <a:solidFill>
                <a:schemeClr val="bg1"/>
              </a:solidFill>
            </a:endParaRPr>
          </a:p>
          <a:p>
            <a:pPr marL="1143000" indent="-1143000" algn="l">
              <a:buFontTx/>
              <a:buChar char="-"/>
              <a:defRPr/>
            </a:pPr>
            <a:endParaRPr lang="nl-NL" sz="8000" b="1" dirty="0" smtClean="0">
              <a:solidFill>
                <a:schemeClr val="bg1"/>
              </a:solidFill>
            </a:endParaRPr>
          </a:p>
          <a:p>
            <a:pPr algn="l">
              <a:defRPr/>
            </a:pPr>
            <a:endParaRPr lang="nl-NL" sz="4800" b="1" dirty="0" smtClean="0">
              <a:solidFill>
                <a:schemeClr val="bg1"/>
              </a:solidFill>
            </a:endParaRPr>
          </a:p>
          <a:p>
            <a:pPr algn="l">
              <a:buClr>
                <a:srgbClr val="D16349"/>
              </a:buClr>
              <a:buSzPct val="85000"/>
              <a:defRPr/>
            </a:pPr>
            <a:endParaRPr lang="en-US" b="1" dirty="0" smtClean="0">
              <a:solidFill>
                <a:schemeClr val="bg1"/>
              </a:solidFill>
            </a:endParaRPr>
          </a:p>
        </p:txBody>
      </p:sp>
      <p:pic>
        <p:nvPicPr>
          <p:cNvPr id="3074" name="Picture 2" descr="Afbeeldingsresultaat voor punten ge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54" y="1916832"/>
            <a:ext cx="5543550" cy="362902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 name="TextBox 1"/>
          <p:cNvSpPr txBox="1"/>
          <p:nvPr/>
        </p:nvSpPr>
        <p:spPr>
          <a:xfrm>
            <a:off x="5508104" y="3212976"/>
            <a:ext cx="3288080" cy="1754327"/>
          </a:xfrm>
          <a:prstGeom prst="rect">
            <a:avLst/>
          </a:prstGeom>
          <a:noFill/>
        </p:spPr>
        <p:txBody>
          <a:bodyPr wrap="none" rtlCol="0">
            <a:spAutoFit/>
          </a:bodyPr>
          <a:lstStyle/>
          <a:p>
            <a:pPr marL="285750" indent="-285750">
              <a:buFont typeface="Arial"/>
              <a:buChar char="•"/>
              <a:defRPr/>
            </a:pPr>
            <a:r>
              <a:rPr lang="nl-NL" b="1" dirty="0" smtClean="0">
                <a:solidFill>
                  <a:schemeClr val="bg1"/>
                </a:solidFill>
              </a:rPr>
              <a:t>nummer </a:t>
            </a:r>
            <a:r>
              <a:rPr lang="nl-NL" b="1" dirty="0">
                <a:solidFill>
                  <a:schemeClr val="bg1"/>
                </a:solidFill>
              </a:rPr>
              <a:t>elk idee</a:t>
            </a:r>
          </a:p>
          <a:p>
            <a:pPr marL="285750" indent="-285750">
              <a:buFont typeface="Arial"/>
              <a:buChar char="•"/>
              <a:defRPr/>
            </a:pPr>
            <a:r>
              <a:rPr lang="nl-NL" b="1" dirty="0" smtClean="0">
                <a:solidFill>
                  <a:schemeClr val="bg1"/>
                </a:solidFill>
              </a:rPr>
              <a:t>in stilte lijstje  </a:t>
            </a:r>
            <a:r>
              <a:rPr lang="nl-NL" b="1" dirty="0">
                <a:solidFill>
                  <a:schemeClr val="bg1"/>
                </a:solidFill>
              </a:rPr>
              <a:t>per persoon</a:t>
            </a:r>
          </a:p>
          <a:p>
            <a:pPr marL="285750" indent="-285750">
              <a:buFont typeface="Arial"/>
              <a:buChar char="•"/>
              <a:defRPr/>
            </a:pPr>
            <a:r>
              <a:rPr lang="nl-NL" b="1" dirty="0" smtClean="0">
                <a:solidFill>
                  <a:schemeClr val="bg1"/>
                </a:solidFill>
              </a:rPr>
              <a:t>3 </a:t>
            </a:r>
            <a:r>
              <a:rPr lang="nl-NL" b="1" dirty="0" err="1">
                <a:solidFill>
                  <a:schemeClr val="bg1"/>
                </a:solidFill>
              </a:rPr>
              <a:t>pt</a:t>
            </a:r>
            <a:r>
              <a:rPr lang="nl-NL" b="1" dirty="0">
                <a:solidFill>
                  <a:schemeClr val="bg1"/>
                </a:solidFill>
              </a:rPr>
              <a:t> beste idee</a:t>
            </a:r>
          </a:p>
          <a:p>
            <a:pPr marL="285750" indent="-285750">
              <a:buFont typeface="Arial"/>
              <a:buChar char="•"/>
              <a:defRPr/>
            </a:pPr>
            <a:r>
              <a:rPr lang="nl-NL" b="1" dirty="0" smtClean="0">
                <a:solidFill>
                  <a:schemeClr val="bg1"/>
                </a:solidFill>
              </a:rPr>
              <a:t>2 </a:t>
            </a:r>
            <a:r>
              <a:rPr lang="nl-NL" b="1" dirty="0" err="1">
                <a:solidFill>
                  <a:schemeClr val="bg1"/>
                </a:solidFill>
              </a:rPr>
              <a:t>pt</a:t>
            </a:r>
            <a:r>
              <a:rPr lang="nl-NL" b="1" dirty="0">
                <a:solidFill>
                  <a:schemeClr val="bg1"/>
                </a:solidFill>
              </a:rPr>
              <a:t> 2</a:t>
            </a:r>
            <a:r>
              <a:rPr lang="nl-NL" b="1" baseline="30000" dirty="0">
                <a:solidFill>
                  <a:schemeClr val="bg1"/>
                </a:solidFill>
              </a:rPr>
              <a:t>e</a:t>
            </a:r>
            <a:r>
              <a:rPr lang="nl-NL" b="1" dirty="0">
                <a:solidFill>
                  <a:schemeClr val="bg1"/>
                </a:solidFill>
              </a:rPr>
              <a:t> idee</a:t>
            </a:r>
          </a:p>
          <a:p>
            <a:pPr marL="285750" indent="-285750">
              <a:buFont typeface="Arial"/>
              <a:buChar char="•"/>
              <a:defRPr/>
            </a:pPr>
            <a:r>
              <a:rPr lang="nl-NL" b="1" dirty="0" smtClean="0">
                <a:solidFill>
                  <a:schemeClr val="bg1"/>
                </a:solidFill>
              </a:rPr>
              <a:t>1 </a:t>
            </a:r>
            <a:r>
              <a:rPr lang="nl-NL" b="1" dirty="0" err="1">
                <a:solidFill>
                  <a:schemeClr val="bg1"/>
                </a:solidFill>
              </a:rPr>
              <a:t>pt</a:t>
            </a:r>
            <a:r>
              <a:rPr lang="nl-NL" b="1" dirty="0">
                <a:solidFill>
                  <a:schemeClr val="bg1"/>
                </a:solidFill>
              </a:rPr>
              <a:t> 3</a:t>
            </a:r>
            <a:r>
              <a:rPr lang="nl-NL" b="1" baseline="30000" dirty="0">
                <a:solidFill>
                  <a:schemeClr val="bg1"/>
                </a:solidFill>
              </a:rPr>
              <a:t>e</a:t>
            </a:r>
            <a:r>
              <a:rPr lang="nl-NL" b="1" dirty="0">
                <a:solidFill>
                  <a:schemeClr val="bg1"/>
                </a:solidFill>
              </a:rPr>
              <a:t> idee</a:t>
            </a:r>
          </a:p>
          <a:p>
            <a:pPr marL="285750" indent="-285750">
              <a:buFont typeface="Arial"/>
              <a:buChar char="•"/>
              <a:defRPr/>
            </a:pPr>
            <a:r>
              <a:rPr lang="nl-NL" b="1" dirty="0" smtClean="0">
                <a:solidFill>
                  <a:schemeClr val="bg1"/>
                </a:solidFill>
              </a:rPr>
              <a:t>welk </a:t>
            </a:r>
            <a:r>
              <a:rPr lang="nl-NL" b="1" dirty="0">
                <a:solidFill>
                  <a:schemeClr val="bg1"/>
                </a:solidFill>
              </a:rPr>
              <a:t>idee de </a:t>
            </a:r>
            <a:r>
              <a:rPr lang="nl-NL" b="1" dirty="0" smtClean="0">
                <a:solidFill>
                  <a:schemeClr val="bg1"/>
                </a:solidFill>
              </a:rPr>
              <a:t>meeste punten?</a:t>
            </a:r>
            <a:endParaRPr lang="en-US" dirty="0"/>
          </a:p>
        </p:txBody>
      </p:sp>
    </p:spTree>
    <p:extLst>
      <p:ext uri="{BB962C8B-B14F-4D97-AF65-F5344CB8AC3E}">
        <p14:creationId xmlns:p14="http://schemas.microsoft.com/office/powerpoint/2010/main" val="290205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fbeeldingsresultaat voor par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16" y="2276872"/>
            <a:ext cx="5170864" cy="3672408"/>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5252020" y="-171400"/>
            <a:ext cx="4000500" cy="70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latin typeface="+mj-lt"/>
              </a:rPr>
              <a:t>DE BETROKKEN BEWONER</a:t>
            </a:r>
          </a:p>
          <a:p>
            <a:pPr algn="ctr"/>
            <a:endParaRPr lang="nl-NL" b="1" dirty="0">
              <a:solidFill>
                <a:srgbClr val="1BC072"/>
              </a:solidFill>
              <a:latin typeface="+mj-lt"/>
            </a:endParaRPr>
          </a:p>
          <a:p>
            <a:pPr algn="ctr"/>
            <a:endParaRPr lang="nl-NL" sz="2800" b="1" dirty="0" smtClean="0">
              <a:solidFill>
                <a:srgbClr val="1BC072"/>
              </a:solidFill>
              <a:latin typeface="+mj-lt"/>
            </a:endParaRPr>
          </a:p>
          <a:p>
            <a:pPr algn="ctr"/>
            <a:endParaRPr lang="nl-NL" sz="2800" b="1" dirty="0">
              <a:solidFill>
                <a:srgbClr val="1BC072"/>
              </a:solidFill>
              <a:latin typeface="+mj-lt"/>
            </a:endParaRPr>
          </a:p>
          <a:p>
            <a:pPr algn="ctr"/>
            <a:endParaRPr lang="nl-NL" sz="2800" b="1" dirty="0" smtClean="0">
              <a:solidFill>
                <a:srgbClr val="1BC072"/>
              </a:solidFill>
              <a:latin typeface="+mj-lt"/>
            </a:endParaRPr>
          </a:p>
          <a:p>
            <a:pPr algn="ctr"/>
            <a:r>
              <a:rPr lang="nl-NL" sz="2800" b="1" dirty="0" err="1" smtClean="0">
                <a:solidFill>
                  <a:srgbClr val="1BC072"/>
                </a:solidFill>
                <a:latin typeface="+mj-lt"/>
              </a:rPr>
              <a:t>Preso</a:t>
            </a:r>
            <a:r>
              <a:rPr lang="nl-NL" sz="2800" b="1" dirty="0" smtClean="0">
                <a:solidFill>
                  <a:srgbClr val="1BC072"/>
                </a:solidFill>
                <a:latin typeface="+mj-lt"/>
              </a:rPr>
              <a:t> maken beste idee</a:t>
            </a: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77472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Afbeeldingsresultaat voor microf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852" y="-18644"/>
            <a:ext cx="6904028" cy="6904028"/>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5292080" y="0"/>
            <a:ext cx="40005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rPr>
              <a:t>DE BETROKKEN BEWONER</a:t>
            </a:r>
          </a:p>
          <a:p>
            <a:pPr algn="ctr"/>
            <a:endParaRPr lang="nl-NL" b="1" dirty="0">
              <a:solidFill>
                <a:srgbClr val="1BC072"/>
              </a:solidFill>
            </a:endParaRPr>
          </a:p>
          <a:p>
            <a:pPr algn="ctr"/>
            <a:endParaRPr lang="nl-NL" sz="2800" b="1" dirty="0" smtClean="0">
              <a:solidFill>
                <a:srgbClr val="1BC072"/>
              </a:solidFill>
              <a:latin typeface="Arial Narrow" pitchFamily="34" charset="0"/>
            </a:endParaRPr>
          </a:p>
          <a:p>
            <a:pPr algn="ctr"/>
            <a:endParaRPr lang="nl-NL" sz="2800" b="1" dirty="0">
              <a:solidFill>
                <a:srgbClr val="1BC072"/>
              </a:solidFill>
              <a:latin typeface="Arial Narrow" pitchFamily="34" charset="0"/>
            </a:endParaRPr>
          </a:p>
          <a:p>
            <a:pPr algn="ctr"/>
            <a:endParaRPr lang="nl-NL" sz="2800" b="1" dirty="0" smtClean="0">
              <a:solidFill>
                <a:srgbClr val="1BC072"/>
              </a:solidFill>
              <a:latin typeface="Arial Narrow" pitchFamily="34" charset="0"/>
            </a:endParaRPr>
          </a:p>
          <a:p>
            <a:pPr algn="ctr"/>
            <a:r>
              <a:rPr lang="nl-NL" sz="2800" b="1" dirty="0" smtClean="0">
                <a:solidFill>
                  <a:srgbClr val="1BC072"/>
                </a:solidFill>
                <a:latin typeface="Arial Narrow" pitchFamily="34" charset="0"/>
              </a:rPr>
              <a:t>Presentaties beste idee</a:t>
            </a: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22321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9512" y="-4774"/>
            <a:ext cx="6240780" cy="6858000"/>
          </a:xfrm>
          <a:prstGeom prst="rect">
            <a:avLst/>
          </a:prstGeom>
        </p:spPr>
      </p:pic>
      <p:sp>
        <p:nvSpPr>
          <p:cNvPr id="4" name="Rechthoek 3"/>
          <p:cNvSpPr/>
          <p:nvPr/>
        </p:nvSpPr>
        <p:spPr>
          <a:xfrm>
            <a:off x="5143500" y="-171400"/>
            <a:ext cx="4000500" cy="70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rPr>
              <a:t>DE BETROKKEN BEWONER</a:t>
            </a:r>
          </a:p>
          <a:p>
            <a:pPr algn="ctr"/>
            <a:endParaRPr lang="nl-NL" b="1" dirty="0">
              <a:solidFill>
                <a:srgbClr val="1BC072"/>
              </a:solidFill>
            </a:endParaRPr>
          </a:p>
          <a:p>
            <a:pPr algn="ctr"/>
            <a:endParaRPr lang="nl-NL" sz="2800" b="1" dirty="0" smtClean="0">
              <a:solidFill>
                <a:srgbClr val="1BC072"/>
              </a:solidFill>
              <a:latin typeface="Arial Narrow" pitchFamily="34" charset="0"/>
            </a:endParaRPr>
          </a:p>
          <a:p>
            <a:pPr algn="ctr"/>
            <a:endParaRPr lang="nl-NL" sz="2800" b="1" dirty="0">
              <a:solidFill>
                <a:srgbClr val="1BC072"/>
              </a:solidFill>
              <a:latin typeface="Arial Narrow" pitchFamily="34" charset="0"/>
            </a:endParaRPr>
          </a:p>
          <a:p>
            <a:pPr algn="ctr"/>
            <a:endParaRPr lang="nl-NL" sz="2800" b="1" dirty="0" smtClean="0">
              <a:solidFill>
                <a:srgbClr val="1BC072"/>
              </a:solidFill>
              <a:latin typeface="Arial Narrow" pitchFamily="34" charset="0"/>
            </a:endParaRPr>
          </a:p>
          <a:p>
            <a:pPr algn="ctr"/>
            <a:r>
              <a:rPr lang="nl-NL" sz="2800" b="1" dirty="0" smtClean="0">
                <a:solidFill>
                  <a:srgbClr val="1BC072"/>
                </a:solidFill>
                <a:latin typeface="+mj-lt"/>
              </a:rPr>
              <a:t>Elleboog techniek</a:t>
            </a: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59592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79512" y="-4774"/>
            <a:ext cx="6240780" cy="6858000"/>
          </a:xfrm>
          <a:prstGeom prst="rect">
            <a:avLst/>
          </a:prstGeom>
        </p:spPr>
      </p:pic>
      <p:sp>
        <p:nvSpPr>
          <p:cNvPr id="4" name="Rechthoek 3"/>
          <p:cNvSpPr/>
          <p:nvPr/>
        </p:nvSpPr>
        <p:spPr>
          <a:xfrm>
            <a:off x="5180012" y="-171400"/>
            <a:ext cx="3963988" cy="70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rPr>
              <a:t>DE BETROKKEN BEWONER</a:t>
            </a:r>
          </a:p>
          <a:p>
            <a:pPr algn="ctr"/>
            <a:endParaRPr lang="nl-NL" b="1" dirty="0">
              <a:solidFill>
                <a:schemeClr val="tx1"/>
              </a:solidFill>
            </a:endParaRPr>
          </a:p>
          <a:p>
            <a:pPr algn="ctr"/>
            <a:endParaRPr lang="nl-NL" sz="2800" b="1" dirty="0" smtClean="0">
              <a:solidFill>
                <a:schemeClr val="tx1"/>
              </a:solidFill>
              <a:latin typeface="Arial Narrow" pitchFamily="34" charset="0"/>
            </a:endParaRPr>
          </a:p>
          <a:p>
            <a:pPr algn="ctr"/>
            <a:endParaRPr lang="nl-NL" sz="2800" b="1" dirty="0">
              <a:solidFill>
                <a:schemeClr val="tx1"/>
              </a:solidFill>
              <a:latin typeface="Arial Narrow" pitchFamily="34" charset="0"/>
            </a:endParaRPr>
          </a:p>
          <a:p>
            <a:pPr algn="ctr"/>
            <a:endParaRPr lang="nl-NL" sz="2800" b="1" dirty="0" smtClean="0">
              <a:solidFill>
                <a:schemeClr val="tx1"/>
              </a:solidFill>
              <a:latin typeface="Arial Narrow" pitchFamily="34" charset="0"/>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TextBox 4"/>
          <p:cNvSpPr txBox="1"/>
          <p:nvPr/>
        </p:nvSpPr>
        <p:spPr>
          <a:xfrm>
            <a:off x="5724128" y="3501008"/>
            <a:ext cx="3168352" cy="1200329"/>
          </a:xfrm>
          <a:prstGeom prst="rect">
            <a:avLst/>
          </a:prstGeom>
          <a:noFill/>
        </p:spPr>
        <p:txBody>
          <a:bodyPr wrap="square" rtlCol="0">
            <a:spAutoFit/>
          </a:bodyPr>
          <a:lstStyle/>
          <a:p>
            <a:pPr marL="285750" indent="-285750">
              <a:buFont typeface="Arial"/>
              <a:buChar char="•"/>
              <a:defRPr/>
            </a:pPr>
            <a:r>
              <a:rPr lang="nl-NL" dirty="0">
                <a:solidFill>
                  <a:srgbClr val="1BC072"/>
                </a:solidFill>
              </a:rPr>
              <a:t>Sta in de ruimte</a:t>
            </a:r>
          </a:p>
          <a:p>
            <a:pPr marL="285750" indent="-285750">
              <a:buFont typeface="Arial"/>
              <a:buChar char="•"/>
              <a:defRPr/>
            </a:pPr>
            <a:r>
              <a:rPr lang="nl-NL" dirty="0">
                <a:solidFill>
                  <a:srgbClr val="1BC072"/>
                </a:solidFill>
              </a:rPr>
              <a:t>Zoek iemand </a:t>
            </a:r>
            <a:r>
              <a:rPr lang="nl-NL" dirty="0" smtClean="0">
                <a:solidFill>
                  <a:srgbClr val="1BC072"/>
                </a:solidFill>
              </a:rPr>
              <a:t>die </a:t>
            </a:r>
            <a:r>
              <a:rPr lang="nl-NL" dirty="0">
                <a:solidFill>
                  <a:srgbClr val="1BC072"/>
                </a:solidFill>
              </a:rPr>
              <a:t>je niet kent</a:t>
            </a:r>
          </a:p>
          <a:p>
            <a:pPr marL="285750" indent="-285750">
              <a:buFont typeface="Arial"/>
              <a:buChar char="•"/>
              <a:defRPr/>
            </a:pPr>
            <a:r>
              <a:rPr lang="nl-NL" dirty="0">
                <a:solidFill>
                  <a:srgbClr val="1BC072"/>
                </a:solidFill>
              </a:rPr>
              <a:t>Tik elkaars rechter </a:t>
            </a:r>
            <a:r>
              <a:rPr lang="nl-NL" dirty="0" err="1">
                <a:solidFill>
                  <a:srgbClr val="1BC072"/>
                </a:solidFill>
              </a:rPr>
              <a:t>elleboog</a:t>
            </a:r>
            <a:endParaRPr lang="nl-NL" dirty="0">
              <a:solidFill>
                <a:srgbClr val="1BC072"/>
              </a:solidFill>
            </a:endParaRPr>
          </a:p>
          <a:p>
            <a:endParaRPr lang="en-US" dirty="0"/>
          </a:p>
        </p:txBody>
      </p:sp>
    </p:spTree>
    <p:extLst>
      <p:ext uri="{BB962C8B-B14F-4D97-AF65-F5344CB8AC3E}">
        <p14:creationId xmlns:p14="http://schemas.microsoft.com/office/powerpoint/2010/main" val="5701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letterba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260" y="827820"/>
            <a:ext cx="5652628" cy="5652628"/>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5180012" y="-171400"/>
            <a:ext cx="40005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rPr>
              <a:t>DE BETROKKEN BEWONER</a:t>
            </a:r>
          </a:p>
          <a:p>
            <a:pPr algn="ctr"/>
            <a:endParaRPr lang="nl-NL" sz="2800" b="1" dirty="0" smtClean="0">
              <a:solidFill>
                <a:schemeClr val="tx1"/>
              </a:solidFill>
              <a:latin typeface="Arial Narrow" pitchFamily="34" charset="0"/>
            </a:endParaRPr>
          </a:p>
          <a:p>
            <a:pPr algn="ctr"/>
            <a:endParaRPr lang="nl-NL" sz="2800" b="1" dirty="0">
              <a:solidFill>
                <a:schemeClr val="tx1"/>
              </a:solidFill>
              <a:latin typeface="Arial Narrow" pitchFamily="34" charset="0"/>
            </a:endParaRPr>
          </a:p>
          <a:p>
            <a:pPr algn="ctr"/>
            <a:endParaRPr lang="nl-NL" sz="2800" b="1" dirty="0" smtClean="0">
              <a:solidFill>
                <a:schemeClr val="tx1"/>
              </a:solidFill>
              <a:latin typeface="Arial Narrow" pitchFamily="34" charset="0"/>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TextBox 8"/>
          <p:cNvSpPr txBox="1"/>
          <p:nvPr/>
        </p:nvSpPr>
        <p:spPr>
          <a:xfrm>
            <a:off x="5724128" y="3501008"/>
            <a:ext cx="3168352" cy="2031325"/>
          </a:xfrm>
          <a:prstGeom prst="rect">
            <a:avLst/>
          </a:prstGeom>
          <a:noFill/>
        </p:spPr>
        <p:txBody>
          <a:bodyPr wrap="square" rtlCol="0">
            <a:spAutoFit/>
          </a:bodyPr>
          <a:lstStyle/>
          <a:p>
            <a:pPr marL="285750" indent="-285750">
              <a:buFont typeface="Arial"/>
              <a:buChar char="•"/>
            </a:pPr>
            <a:r>
              <a:rPr lang="en-US" dirty="0" smtClean="0">
                <a:solidFill>
                  <a:srgbClr val="1BC072"/>
                </a:solidFill>
              </a:rPr>
              <a:t>8 </a:t>
            </a:r>
            <a:r>
              <a:rPr lang="en-US" dirty="0" err="1">
                <a:solidFill>
                  <a:srgbClr val="1BC072"/>
                </a:solidFill>
              </a:rPr>
              <a:t>groepen</a:t>
            </a:r>
            <a:endParaRPr lang="en-US" dirty="0">
              <a:solidFill>
                <a:srgbClr val="1BC072"/>
              </a:solidFill>
            </a:endParaRPr>
          </a:p>
          <a:p>
            <a:pPr marL="285750" indent="-285750">
              <a:buFont typeface="Arial"/>
              <a:buChar char="•"/>
            </a:pPr>
            <a:r>
              <a:rPr lang="en-US" dirty="0" smtClean="0">
                <a:solidFill>
                  <a:srgbClr val="1BC072"/>
                </a:solidFill>
              </a:rPr>
              <a:t>2 </a:t>
            </a:r>
            <a:r>
              <a:rPr lang="en-US" dirty="0" err="1">
                <a:solidFill>
                  <a:srgbClr val="1BC072"/>
                </a:solidFill>
              </a:rPr>
              <a:t>borden</a:t>
            </a:r>
            <a:r>
              <a:rPr lang="en-US" dirty="0">
                <a:solidFill>
                  <a:srgbClr val="1BC072"/>
                </a:solidFill>
              </a:rPr>
              <a:t> per </a:t>
            </a:r>
            <a:r>
              <a:rPr lang="en-US" dirty="0" err="1">
                <a:solidFill>
                  <a:srgbClr val="1BC072"/>
                </a:solidFill>
              </a:rPr>
              <a:t>groep</a:t>
            </a:r>
            <a:endParaRPr lang="en-US" dirty="0">
              <a:solidFill>
                <a:srgbClr val="1BC072"/>
              </a:solidFill>
            </a:endParaRPr>
          </a:p>
          <a:p>
            <a:pPr marL="285750" indent="-285750">
              <a:buFont typeface="Arial"/>
              <a:buChar char="•"/>
            </a:pPr>
            <a:r>
              <a:rPr lang="en-US" dirty="0" smtClean="0">
                <a:solidFill>
                  <a:srgbClr val="1BC072"/>
                </a:solidFill>
              </a:rPr>
              <a:t>2 </a:t>
            </a:r>
            <a:r>
              <a:rPr lang="en-US" dirty="0" err="1">
                <a:solidFill>
                  <a:srgbClr val="1BC072"/>
                </a:solidFill>
              </a:rPr>
              <a:t>casussen</a:t>
            </a:r>
            <a:endParaRPr lang="en-US" dirty="0">
              <a:solidFill>
                <a:srgbClr val="1BC072"/>
              </a:solidFill>
            </a:endParaRPr>
          </a:p>
          <a:p>
            <a:pPr marL="285750" indent="-285750">
              <a:buFont typeface="Arial"/>
              <a:buChar char="•"/>
            </a:pPr>
            <a:r>
              <a:rPr lang="en-US" dirty="0" smtClean="0">
                <a:solidFill>
                  <a:srgbClr val="1BC072"/>
                </a:solidFill>
              </a:rPr>
              <a:t>4 </a:t>
            </a:r>
            <a:r>
              <a:rPr lang="en-US" dirty="0" err="1">
                <a:solidFill>
                  <a:srgbClr val="1BC072"/>
                </a:solidFill>
              </a:rPr>
              <a:t>startformuleringen</a:t>
            </a:r>
            <a:r>
              <a:rPr lang="en-US" dirty="0">
                <a:solidFill>
                  <a:srgbClr val="1BC072"/>
                </a:solidFill>
              </a:rPr>
              <a:t> </a:t>
            </a:r>
          </a:p>
          <a:p>
            <a:pPr marL="285750" indent="-285750">
              <a:buFont typeface="Arial"/>
              <a:buChar char="•"/>
            </a:pPr>
            <a:r>
              <a:rPr lang="en-US" dirty="0" smtClean="0">
                <a:solidFill>
                  <a:srgbClr val="1BC072"/>
                </a:solidFill>
              </a:rPr>
              <a:t>8 </a:t>
            </a:r>
            <a:r>
              <a:rPr lang="en-US" dirty="0" err="1" smtClean="0">
                <a:solidFill>
                  <a:srgbClr val="1BC072"/>
                </a:solidFill>
              </a:rPr>
              <a:t>bewonersprofielen</a:t>
            </a:r>
            <a:endParaRPr lang="en-US" dirty="0">
              <a:solidFill>
                <a:srgbClr val="1BC072"/>
              </a:solidFill>
            </a:endParaRPr>
          </a:p>
          <a:p>
            <a:pPr marL="285750" indent="-285750">
              <a:buFont typeface="Arial"/>
              <a:buChar char="•"/>
            </a:pPr>
            <a:r>
              <a:rPr lang="en-US" dirty="0" smtClean="0">
                <a:solidFill>
                  <a:srgbClr val="1BC072"/>
                </a:solidFill>
              </a:rPr>
              <a:t>1 </a:t>
            </a:r>
            <a:r>
              <a:rPr lang="en-US" dirty="0" err="1">
                <a:solidFill>
                  <a:srgbClr val="1BC072"/>
                </a:solidFill>
              </a:rPr>
              <a:t>creatieve</a:t>
            </a:r>
            <a:r>
              <a:rPr lang="en-US" dirty="0">
                <a:solidFill>
                  <a:srgbClr val="1BC072"/>
                </a:solidFill>
              </a:rPr>
              <a:t> </a:t>
            </a:r>
            <a:r>
              <a:rPr lang="en-US" dirty="0" smtClean="0">
                <a:solidFill>
                  <a:srgbClr val="1BC072"/>
                </a:solidFill>
              </a:rPr>
              <a:t>brainstorm</a:t>
            </a:r>
            <a:endParaRPr lang="en-US" dirty="0">
              <a:solidFill>
                <a:srgbClr val="1BC072"/>
              </a:solidFill>
            </a:endParaRPr>
          </a:p>
          <a:p>
            <a:endParaRPr lang="en-US" dirty="0"/>
          </a:p>
        </p:txBody>
      </p:sp>
    </p:spTree>
    <p:extLst>
      <p:ext uri="{BB962C8B-B14F-4D97-AF65-F5344CB8AC3E}">
        <p14:creationId xmlns:p14="http://schemas.microsoft.com/office/powerpoint/2010/main" val="77784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0571"/>
          <a:stretch/>
        </p:blipFill>
        <p:spPr>
          <a:xfrm>
            <a:off x="-180528" y="0"/>
            <a:ext cx="5643216" cy="6858000"/>
          </a:xfrm>
          <a:prstGeom prst="rect">
            <a:avLst/>
          </a:prstGeom>
        </p:spPr>
      </p:pic>
      <p:sp>
        <p:nvSpPr>
          <p:cNvPr id="4" name="Rechthoek 3"/>
          <p:cNvSpPr/>
          <p:nvPr/>
        </p:nvSpPr>
        <p:spPr>
          <a:xfrm>
            <a:off x="5180012" y="-171400"/>
            <a:ext cx="4000500" cy="70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rPr>
              <a:t>DE BETROKKEN  BEWONER</a:t>
            </a:r>
          </a:p>
          <a:p>
            <a:pPr algn="ctr"/>
            <a:endParaRPr lang="nl-NL" sz="2800" b="1" dirty="0" smtClean="0">
              <a:solidFill>
                <a:schemeClr val="tx1"/>
              </a:solidFill>
              <a:latin typeface="Arial Narrow" pitchFamily="34" charset="0"/>
            </a:endParaRPr>
          </a:p>
          <a:p>
            <a:pPr algn="ctr"/>
            <a:endParaRPr lang="nl-NL" sz="2800" b="1" dirty="0">
              <a:solidFill>
                <a:schemeClr val="tx1"/>
              </a:solidFill>
              <a:latin typeface="Arial Narrow" pitchFamily="34" charset="0"/>
            </a:endParaRPr>
          </a:p>
          <a:p>
            <a:pPr algn="ctr"/>
            <a:endParaRPr lang="nl-NL" sz="2800" b="1" dirty="0" smtClean="0">
              <a:solidFill>
                <a:schemeClr val="tx1"/>
              </a:solidFill>
              <a:latin typeface="Arial Narrow" pitchFamily="34" charset="0"/>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TextBox 7"/>
          <p:cNvSpPr txBox="1"/>
          <p:nvPr/>
        </p:nvSpPr>
        <p:spPr>
          <a:xfrm>
            <a:off x="6084168" y="3356992"/>
            <a:ext cx="2367956" cy="1200329"/>
          </a:xfrm>
          <a:prstGeom prst="rect">
            <a:avLst/>
          </a:prstGeom>
          <a:noFill/>
        </p:spPr>
        <p:txBody>
          <a:bodyPr wrap="none" rtlCol="0">
            <a:spAutoFit/>
          </a:bodyPr>
          <a:lstStyle/>
          <a:p>
            <a:pPr marL="285750" indent="-285750">
              <a:buFont typeface="Arial"/>
              <a:buChar char="•"/>
              <a:defRPr/>
            </a:pPr>
            <a:r>
              <a:rPr lang="nl-NL" dirty="0" smtClean="0">
                <a:solidFill>
                  <a:srgbClr val="1BC072"/>
                </a:solidFill>
              </a:rPr>
              <a:t>Start </a:t>
            </a:r>
            <a:r>
              <a:rPr lang="nl-NL" dirty="0">
                <a:solidFill>
                  <a:srgbClr val="1BC072"/>
                </a:solidFill>
              </a:rPr>
              <a:t>formuleringen </a:t>
            </a:r>
            <a:endParaRPr lang="nl-NL" dirty="0" smtClean="0">
              <a:solidFill>
                <a:srgbClr val="1BC072"/>
              </a:solidFill>
            </a:endParaRPr>
          </a:p>
          <a:p>
            <a:pPr marL="285750" indent="-285750">
              <a:buFont typeface="Arial"/>
              <a:buChar char="•"/>
              <a:defRPr/>
            </a:pPr>
            <a:r>
              <a:rPr lang="nl-NL" dirty="0" smtClean="0">
                <a:solidFill>
                  <a:srgbClr val="1BC072"/>
                </a:solidFill>
              </a:rPr>
              <a:t>Ideeën genereren</a:t>
            </a:r>
          </a:p>
          <a:p>
            <a:pPr marL="285750" indent="-285750">
              <a:buFont typeface="Arial"/>
              <a:buChar char="•"/>
              <a:defRPr/>
            </a:pPr>
            <a:r>
              <a:rPr lang="nl-NL" dirty="0">
                <a:solidFill>
                  <a:srgbClr val="1BC072"/>
                </a:solidFill>
              </a:rPr>
              <a:t>O</a:t>
            </a:r>
            <a:r>
              <a:rPr lang="nl-NL" dirty="0" smtClean="0">
                <a:solidFill>
                  <a:srgbClr val="1BC072"/>
                </a:solidFill>
              </a:rPr>
              <a:t>plossingen</a:t>
            </a:r>
            <a:endParaRPr lang="nl-NL" dirty="0">
              <a:solidFill>
                <a:srgbClr val="1BC072"/>
              </a:solidFill>
            </a:endParaRPr>
          </a:p>
          <a:p>
            <a:endParaRPr lang="en-US" dirty="0"/>
          </a:p>
        </p:txBody>
      </p:sp>
      <p:sp>
        <p:nvSpPr>
          <p:cNvPr id="11" name="TextBox 10"/>
          <p:cNvSpPr txBox="1"/>
          <p:nvPr/>
        </p:nvSpPr>
        <p:spPr>
          <a:xfrm>
            <a:off x="971600" y="188640"/>
            <a:ext cx="1944216" cy="1415772"/>
          </a:xfrm>
          <a:prstGeom prst="rect">
            <a:avLst/>
          </a:prstGeom>
          <a:noFill/>
        </p:spPr>
        <p:txBody>
          <a:bodyPr wrap="square" rtlCol="0">
            <a:spAutoFit/>
          </a:bodyPr>
          <a:lstStyle/>
          <a:p>
            <a:pPr>
              <a:lnSpc>
                <a:spcPct val="70000"/>
              </a:lnSpc>
            </a:pPr>
            <a:r>
              <a:rPr lang="en-US" sz="4000" b="1" dirty="0" smtClean="0">
                <a:solidFill>
                  <a:schemeClr val="bg1">
                    <a:lumMod val="95000"/>
                  </a:schemeClr>
                </a:solidFill>
              </a:rPr>
              <a:t>YOU’VE</a:t>
            </a:r>
          </a:p>
          <a:p>
            <a:pPr>
              <a:lnSpc>
                <a:spcPct val="70000"/>
              </a:lnSpc>
            </a:pPr>
            <a:r>
              <a:rPr lang="en-US" sz="4000" b="1" dirty="0" smtClean="0">
                <a:solidFill>
                  <a:schemeClr val="bg1">
                    <a:lumMod val="95000"/>
                  </a:schemeClr>
                </a:solidFill>
              </a:rPr>
              <a:t>GOT TO</a:t>
            </a:r>
          </a:p>
          <a:p>
            <a:pPr>
              <a:lnSpc>
                <a:spcPct val="70000"/>
              </a:lnSpc>
            </a:pPr>
            <a:r>
              <a:rPr lang="en-US" sz="4000" b="1" dirty="0" smtClean="0">
                <a:solidFill>
                  <a:schemeClr val="bg1">
                    <a:lumMod val="95000"/>
                  </a:schemeClr>
                </a:solidFill>
              </a:rPr>
              <a:t>START</a:t>
            </a:r>
            <a:r>
              <a:rPr lang="mr-IN" sz="4000" b="1" dirty="0" smtClean="0">
                <a:solidFill>
                  <a:schemeClr val="bg1">
                    <a:lumMod val="95000"/>
                  </a:schemeClr>
                </a:solidFill>
              </a:rPr>
              <a:t>…</a:t>
            </a:r>
            <a:endParaRPr lang="en-US" sz="4000" b="1" dirty="0" smtClean="0">
              <a:solidFill>
                <a:schemeClr val="bg1">
                  <a:lumMod val="95000"/>
                </a:schemeClr>
              </a:solidFill>
            </a:endParaRPr>
          </a:p>
        </p:txBody>
      </p:sp>
      <p:sp>
        <p:nvSpPr>
          <p:cNvPr id="15" name="TextBox 14"/>
          <p:cNvSpPr txBox="1"/>
          <p:nvPr/>
        </p:nvSpPr>
        <p:spPr>
          <a:xfrm>
            <a:off x="2915816" y="1052736"/>
            <a:ext cx="2016224" cy="1846659"/>
          </a:xfrm>
          <a:prstGeom prst="rect">
            <a:avLst/>
          </a:prstGeom>
          <a:noFill/>
        </p:spPr>
        <p:txBody>
          <a:bodyPr wrap="square" rtlCol="0">
            <a:spAutoFit/>
          </a:bodyPr>
          <a:lstStyle/>
          <a:p>
            <a:pPr>
              <a:lnSpc>
                <a:spcPct val="70000"/>
              </a:lnSpc>
            </a:pPr>
            <a:r>
              <a:rPr lang="en-US" sz="4000" b="1" dirty="0" smtClean="0">
                <a:solidFill>
                  <a:schemeClr val="bg1">
                    <a:lumMod val="95000"/>
                  </a:schemeClr>
                </a:solidFill>
              </a:rPr>
              <a:t>BEFORE</a:t>
            </a:r>
          </a:p>
          <a:p>
            <a:pPr>
              <a:lnSpc>
                <a:spcPct val="70000"/>
              </a:lnSpc>
            </a:pPr>
            <a:r>
              <a:rPr lang="en-US" sz="4000" b="1" dirty="0" smtClean="0">
                <a:solidFill>
                  <a:schemeClr val="bg1">
                    <a:lumMod val="95000"/>
                  </a:schemeClr>
                </a:solidFill>
              </a:rPr>
              <a:t>YOU</a:t>
            </a:r>
          </a:p>
          <a:p>
            <a:pPr>
              <a:lnSpc>
                <a:spcPct val="70000"/>
              </a:lnSpc>
            </a:pPr>
            <a:r>
              <a:rPr lang="en-US" sz="4000" b="1" dirty="0" smtClean="0">
                <a:solidFill>
                  <a:schemeClr val="bg1">
                    <a:lumMod val="95000"/>
                  </a:schemeClr>
                </a:solidFill>
              </a:rPr>
              <a:t>CAN </a:t>
            </a:r>
          </a:p>
          <a:p>
            <a:pPr>
              <a:lnSpc>
                <a:spcPct val="70000"/>
              </a:lnSpc>
            </a:pPr>
            <a:r>
              <a:rPr lang="en-US" sz="4000" b="1" dirty="0" smtClean="0">
                <a:solidFill>
                  <a:schemeClr val="bg1">
                    <a:lumMod val="95000"/>
                  </a:schemeClr>
                </a:solidFill>
              </a:rPr>
              <a:t>FINISH!</a:t>
            </a:r>
          </a:p>
        </p:txBody>
      </p:sp>
      <p:pic>
        <p:nvPicPr>
          <p:cNvPr id="12" name="Picture 11"/>
          <p:cNvPicPr>
            <a:picLocks noChangeAspect="1"/>
          </p:cNvPicPr>
          <p:nvPr/>
        </p:nvPicPr>
        <p:blipFill rotWithShape="1">
          <a:blip r:embed="rId4"/>
          <a:srcRect t="44278" b="43387"/>
          <a:stretch/>
        </p:blipFill>
        <p:spPr>
          <a:xfrm rot="16200000">
            <a:off x="3117974" y="4718050"/>
            <a:ext cx="3810000" cy="469900"/>
          </a:xfrm>
          <a:prstGeom prst="rect">
            <a:avLst/>
          </a:prstGeom>
        </p:spPr>
      </p:pic>
      <p:pic>
        <p:nvPicPr>
          <p:cNvPr id="14" name="Picture 13"/>
          <p:cNvPicPr>
            <a:picLocks noChangeAspect="1"/>
          </p:cNvPicPr>
          <p:nvPr/>
        </p:nvPicPr>
        <p:blipFill rotWithShape="1">
          <a:blip r:embed="rId4"/>
          <a:srcRect t="44278" b="43387"/>
          <a:stretch/>
        </p:blipFill>
        <p:spPr>
          <a:xfrm rot="5400000">
            <a:off x="3117974" y="1138610"/>
            <a:ext cx="3810000" cy="469900"/>
          </a:xfrm>
          <a:prstGeom prst="rect">
            <a:avLst/>
          </a:prstGeom>
        </p:spPr>
      </p:pic>
    </p:spTree>
    <p:extLst>
      <p:ext uri="{BB962C8B-B14F-4D97-AF65-F5344CB8AC3E}">
        <p14:creationId xmlns:p14="http://schemas.microsoft.com/office/powerpoint/2010/main" val="37892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fbeeldingsresultaat voor ik heb ook altijd van die stomme ideeen"/>
          <p:cNvPicPr>
            <a:picLocks noChangeAspect="1" noChangeArrowheads="1"/>
          </p:cNvPicPr>
          <p:nvPr/>
        </p:nvPicPr>
        <p:blipFill rotWithShape="1">
          <a:blip r:embed="rId3">
            <a:extLst>
              <a:ext uri="{28A0092B-C50C-407E-A947-70E740481C1C}">
                <a14:useLocalDpi xmlns:a14="http://schemas.microsoft.com/office/drawing/2010/main" val="0"/>
              </a:ext>
            </a:extLst>
          </a:blip>
          <a:srcRect t="63354"/>
          <a:stretch/>
        </p:blipFill>
        <p:spPr bwMode="auto">
          <a:xfrm>
            <a:off x="971600" y="3212976"/>
            <a:ext cx="5688632" cy="294457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Afbeeldingsresultaat voor peper in de r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098" name="Picture 2" descr="Afbeeldingsresultaat voor ik heb ook altijd van die stomme ideeen"/>
          <p:cNvPicPr>
            <a:picLocks noChangeAspect="1" noChangeArrowheads="1"/>
          </p:cNvPicPr>
          <p:nvPr/>
        </p:nvPicPr>
        <p:blipFill rotWithShape="1">
          <a:blip r:embed="rId3">
            <a:extLst>
              <a:ext uri="{28A0092B-C50C-407E-A947-70E740481C1C}">
                <a14:useLocalDpi xmlns:a14="http://schemas.microsoft.com/office/drawing/2010/main" val="0"/>
              </a:ext>
            </a:extLst>
          </a:blip>
          <a:srcRect b="41956"/>
          <a:stretch/>
        </p:blipFill>
        <p:spPr bwMode="auto">
          <a:xfrm>
            <a:off x="1547664" y="-371391"/>
            <a:ext cx="5688632" cy="466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33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1118"/>
          <a:stretch/>
        </p:blipFill>
        <p:spPr>
          <a:xfrm>
            <a:off x="0" y="0"/>
            <a:ext cx="6048480" cy="6858000"/>
          </a:xfrm>
          <a:prstGeom prst="rect">
            <a:avLst/>
          </a:prstGeom>
        </p:spPr>
      </p:pic>
      <p:sp>
        <p:nvSpPr>
          <p:cNvPr id="7" name="Tijdelijke aanduiding voor inhoud 2"/>
          <p:cNvSpPr txBox="1">
            <a:spLocks/>
          </p:cNvSpPr>
          <p:nvPr/>
        </p:nvSpPr>
        <p:spPr>
          <a:xfrm>
            <a:off x="2051720" y="609329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l-NL" b="1" dirty="0"/>
          </a:p>
        </p:txBody>
      </p:sp>
      <p:sp>
        <p:nvSpPr>
          <p:cNvPr id="12" name="Rechthoek 11"/>
          <p:cNvSpPr/>
          <p:nvPr/>
        </p:nvSpPr>
        <p:spPr>
          <a:xfrm>
            <a:off x="5324028" y="-188640"/>
            <a:ext cx="4000500" cy="7046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smtClean="0">
                <a:solidFill>
                  <a:srgbClr val="1BC072"/>
                </a:solidFill>
              </a:rPr>
              <a:t>DE BETROKKEN BEWONER</a:t>
            </a:r>
          </a:p>
          <a:p>
            <a:pPr algn="ctr"/>
            <a:endParaRPr lang="nl-NL" sz="3600" b="1" dirty="0" smtClean="0">
              <a:solidFill>
                <a:schemeClr val="tx1"/>
              </a:solidFill>
            </a:endParaRPr>
          </a:p>
          <a:p>
            <a:pPr algn="ctr"/>
            <a:endParaRPr lang="nl-NL" b="1" dirty="0">
              <a:solidFill>
                <a:schemeClr val="tx1"/>
              </a:solidFill>
            </a:endParaRPr>
          </a:p>
          <a:p>
            <a:pPr algn="ctr"/>
            <a:endParaRPr lang="nl-NL" sz="2800" b="1" dirty="0" smtClean="0">
              <a:solidFill>
                <a:schemeClr val="tx1"/>
              </a:solidFill>
              <a:latin typeface="Arial Narrow" pitchFamily="34" charset="0"/>
            </a:endParaRPr>
          </a:p>
          <a:p>
            <a:pPr algn="ctr"/>
            <a:endParaRPr lang="nl-NL" sz="2800" b="1" dirty="0">
              <a:solidFill>
                <a:schemeClr val="tx1"/>
              </a:solidFill>
              <a:latin typeface="Arial Narrow" pitchFamily="34" charset="0"/>
            </a:endParaRPr>
          </a:p>
          <a:p>
            <a:pPr algn="ctr"/>
            <a:endParaRPr lang="nl-NL" sz="2800" b="1" dirty="0" smtClean="0">
              <a:solidFill>
                <a:schemeClr val="tx1"/>
              </a:solidFill>
              <a:latin typeface="Arial Narrow" pitchFamily="34" charset="0"/>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a:p>
            <a:pPr algn="ctr"/>
            <a:endParaRPr lang="nl-NL" dirty="0" smtClean="0">
              <a:solidFill>
                <a:schemeClr val="tx1"/>
              </a:solidFill>
            </a:endParaRPr>
          </a:p>
          <a:p>
            <a:pPr algn="ctr"/>
            <a:endParaRPr lang="nl-NL" dirty="0">
              <a:solidFill>
                <a:schemeClr val="tx1"/>
              </a:solidFill>
            </a:endParaRPr>
          </a:p>
        </p:txBody>
      </p:sp>
      <p:pic>
        <p:nvPicPr>
          <p:cNvPr id="18436" name="Picture 4" descr="Afbeeldingsresultaat voor the mind is like a parachu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7821" y="2221880"/>
            <a:ext cx="3460683" cy="329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78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2268</TotalTime>
  <Words>1229</Words>
  <Application>Microsoft Office PowerPoint</Application>
  <PresentationFormat>Diavoorstelling (4:3)</PresentationFormat>
  <Paragraphs>371</Paragraphs>
  <Slides>35</Slides>
  <Notes>13</Notes>
  <HiddenSlides>0</HiddenSlides>
  <MMClips>0</MMClips>
  <ScaleCrop>false</ScaleCrop>
  <HeadingPairs>
    <vt:vector size="4" baseType="variant">
      <vt:variant>
        <vt:lpstr>Thema</vt:lpstr>
      </vt:variant>
      <vt:variant>
        <vt:i4>1</vt:i4>
      </vt:variant>
      <vt:variant>
        <vt:lpstr>Diatitels</vt:lpstr>
      </vt:variant>
      <vt:variant>
        <vt:i4>35</vt:i4>
      </vt:variant>
    </vt:vector>
  </HeadingPairs>
  <TitlesOfParts>
    <vt:vector size="36"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Barbar</dc:creator>
  <cp:lastModifiedBy>Barbar</cp:lastModifiedBy>
  <cp:revision>69</cp:revision>
  <dcterms:created xsi:type="dcterms:W3CDTF">2017-03-23T10:39:52Z</dcterms:created>
  <dcterms:modified xsi:type="dcterms:W3CDTF">2017-04-04T10:03:57Z</dcterms:modified>
</cp:coreProperties>
</file>