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66" r:id="rId3"/>
    <p:sldId id="258" r:id="rId4"/>
    <p:sldId id="259" r:id="rId5"/>
    <p:sldId id="267" r:id="rId6"/>
    <p:sldId id="268" r:id="rId7"/>
    <p:sldId id="269" r:id="rId8"/>
    <p:sldId id="270" r:id="rId9"/>
  </p:sldIdLst>
  <p:sldSz cx="12192000" cy="6858000"/>
  <p:notesSz cx="6865938" cy="9998075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501641"/>
          </a:xfrm>
          <a:prstGeom prst="rect">
            <a:avLst/>
          </a:prstGeom>
        </p:spPr>
        <p:txBody>
          <a:bodyPr vert="horz" lIns="93196" tIns="46598" rIns="93196" bIns="46598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9109" y="0"/>
            <a:ext cx="2975240" cy="501641"/>
          </a:xfrm>
          <a:prstGeom prst="rect">
            <a:avLst/>
          </a:prstGeom>
        </p:spPr>
        <p:txBody>
          <a:bodyPr vert="horz" lIns="93196" tIns="46598" rIns="93196" bIns="46598" rtlCol="0"/>
          <a:lstStyle>
            <a:lvl1pPr algn="r">
              <a:defRPr sz="1200"/>
            </a:lvl1pPr>
          </a:lstStyle>
          <a:p>
            <a:fld id="{8580CE5B-F98C-4163-BC38-1877F5BD2FC4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96437"/>
            <a:ext cx="2975240" cy="501638"/>
          </a:xfrm>
          <a:prstGeom prst="rect">
            <a:avLst/>
          </a:prstGeom>
        </p:spPr>
        <p:txBody>
          <a:bodyPr vert="horz" lIns="93196" tIns="46598" rIns="93196" bIns="46598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9109" y="9496437"/>
            <a:ext cx="2975240" cy="501638"/>
          </a:xfrm>
          <a:prstGeom prst="rect">
            <a:avLst/>
          </a:prstGeom>
        </p:spPr>
        <p:txBody>
          <a:bodyPr vert="horz" lIns="93196" tIns="46598" rIns="93196" bIns="46598" rtlCol="0" anchor="b"/>
          <a:lstStyle>
            <a:lvl1pPr algn="r">
              <a:defRPr sz="1200"/>
            </a:lvl1pPr>
          </a:lstStyle>
          <a:p>
            <a:fld id="{D71DAB82-0C43-4A5B-9348-83CBB7E6E4C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0438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501641"/>
          </a:xfrm>
          <a:prstGeom prst="rect">
            <a:avLst/>
          </a:prstGeom>
        </p:spPr>
        <p:txBody>
          <a:bodyPr vert="horz" lIns="93196" tIns="46598" rIns="93196" bIns="46598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9109" y="0"/>
            <a:ext cx="2975240" cy="501641"/>
          </a:xfrm>
          <a:prstGeom prst="rect">
            <a:avLst/>
          </a:prstGeom>
        </p:spPr>
        <p:txBody>
          <a:bodyPr vert="horz" lIns="93196" tIns="46598" rIns="93196" bIns="46598" rtlCol="0"/>
          <a:lstStyle>
            <a:lvl1pPr algn="r">
              <a:defRPr sz="1200"/>
            </a:lvl1pPr>
          </a:lstStyle>
          <a:p>
            <a:fld id="{E104BB53-7854-4640-8B8D-23627109876B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50950"/>
            <a:ext cx="5995988" cy="33734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96" tIns="46598" rIns="93196" bIns="46598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6594" y="4811575"/>
            <a:ext cx="5492750" cy="3936742"/>
          </a:xfrm>
          <a:prstGeom prst="rect">
            <a:avLst/>
          </a:prstGeom>
        </p:spPr>
        <p:txBody>
          <a:bodyPr vert="horz" lIns="93196" tIns="46598" rIns="93196" bIns="46598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96437"/>
            <a:ext cx="2975240" cy="501638"/>
          </a:xfrm>
          <a:prstGeom prst="rect">
            <a:avLst/>
          </a:prstGeom>
        </p:spPr>
        <p:txBody>
          <a:bodyPr vert="horz" lIns="93196" tIns="46598" rIns="93196" bIns="46598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9109" y="9496437"/>
            <a:ext cx="2975240" cy="501638"/>
          </a:xfrm>
          <a:prstGeom prst="rect">
            <a:avLst/>
          </a:prstGeom>
        </p:spPr>
        <p:txBody>
          <a:bodyPr vert="horz" lIns="93196" tIns="46598" rIns="93196" bIns="46598" rtlCol="0" anchor="b"/>
          <a:lstStyle>
            <a:lvl1pPr algn="r">
              <a:defRPr sz="1200"/>
            </a:lvl1pPr>
          </a:lstStyle>
          <a:p>
            <a:fld id="{3C063DB5-3F51-479F-B6D8-B79548CB3F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9063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63DB5-3F51-479F-B6D8-B79548CB3FEE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74019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B6DD9-7F41-4D25-A49C-0256D014CECC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5686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FAD54-672F-426B-AC06-CF70A40FD55D}" type="datetime1">
              <a:rPr lang="nl-NL" smtClean="0"/>
              <a:t>20-3-2017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29-11-2016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62031-8D32-459E-92C7-C62099EDA5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4564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4F85E-2E56-4997-AA37-DAEEEE3A9C95}" type="datetime1">
              <a:rPr lang="nl-NL" smtClean="0"/>
              <a:t>20-3-2017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29-11-2016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62031-8D32-459E-92C7-C62099EDA5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0742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4C4A8-6320-46C3-BA57-B7FF2C47543B}" type="datetime1">
              <a:rPr lang="nl-NL" smtClean="0"/>
              <a:t>20-3-2017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29-11-2016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62031-8D32-459E-92C7-C62099EDA5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3948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119B1-C1D6-46AA-B1CE-46B66B795FAF}" type="datetime1">
              <a:rPr lang="nl-NL" smtClean="0"/>
              <a:t>20-3-2017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29-11-2016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62031-8D32-459E-92C7-C62099EDA5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945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CE91D-2D43-4C4A-B453-40769CAAB64E}" type="datetime1">
              <a:rPr lang="nl-NL" smtClean="0"/>
              <a:t>20-3-2017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29-11-2016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62031-8D32-459E-92C7-C62099EDA5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9212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7021B-1481-4FE6-9019-C503AFDBE6D3}" type="datetime1">
              <a:rPr lang="nl-NL" smtClean="0"/>
              <a:t>20-3-2017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29-11-2016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62031-8D32-459E-92C7-C62099EDA5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8655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6CC96-0DD0-481A-B6C2-B3A424037FDA}" type="datetime1">
              <a:rPr lang="nl-NL" smtClean="0"/>
              <a:t>20-3-2017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29-11-2016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62031-8D32-459E-92C7-C62099EDA5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9750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D3567-FEC6-4415-8756-D27ADC509936}" type="datetime1">
              <a:rPr lang="nl-NL" smtClean="0"/>
              <a:t>20-3-2017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29-11-2016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62031-8D32-459E-92C7-C62099EDA5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8138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35BB-55DD-4D81-9946-4DC8A15F05EB}" type="datetime1">
              <a:rPr lang="nl-NL" smtClean="0"/>
              <a:t>20-3-2017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29-11-2016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62031-8D32-459E-92C7-C62099EDA5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6262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C202-B5CA-4CC4-AAF5-356FD8A51976}" type="datetime1">
              <a:rPr lang="nl-NL" smtClean="0"/>
              <a:t>20-3-2017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29-11-2016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62031-8D32-459E-92C7-C62099EDA5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9573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88512-D54A-40EE-B725-C4855BD8C866}" type="datetime1">
              <a:rPr lang="nl-NL" smtClean="0"/>
              <a:t>20-3-2017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29-11-2016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62031-8D32-459E-92C7-C62099EDA5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7141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1ADD6-E67D-480D-8CCE-8A50D607D094}" type="datetime1">
              <a:rPr lang="nl-NL" smtClean="0"/>
              <a:t>20-3-2017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29-11-2016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62031-8D32-459E-92C7-C62099EDA5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1819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176156" y="2130426"/>
            <a:ext cx="7415213" cy="1470025"/>
          </a:xfr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anchor="ctr"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nl-NL" sz="4000" b="1" dirty="0" smtClean="0">
                <a:ln/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De Regiecorporatie</a:t>
            </a:r>
            <a:endParaRPr lang="nl-NL" sz="4000" b="1" dirty="0">
              <a:ln/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3927764" y="3906981"/>
            <a:ext cx="5649192" cy="1693718"/>
          </a:xfr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r>
              <a:rPr lang="nl-NL" sz="3200" dirty="0" smtClean="0"/>
              <a:t>Inleiding Gerard Erents</a:t>
            </a:r>
          </a:p>
          <a:p>
            <a:r>
              <a:rPr lang="nl-NL" sz="3200" smtClean="0"/>
              <a:t>23 maart 2017</a:t>
            </a:r>
            <a:endParaRPr lang="nl-NL" sz="3200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23-03-2017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62031-8D32-459E-92C7-C62099EDA50D}" type="slidenum">
              <a:rPr lang="nl-NL" smtClean="0"/>
              <a:t>1</a:t>
            </a:fld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832" y="5873496"/>
            <a:ext cx="1621536" cy="984504"/>
          </a:xfrm>
          <a:prstGeom prst="rect">
            <a:avLst/>
          </a:prstGeom>
        </p:spPr>
      </p:pic>
      <p:pic>
        <p:nvPicPr>
          <p:cNvPr id="2" name="Afbeelding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5975" y="6067425"/>
            <a:ext cx="1162050" cy="79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428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>
          <a:xfrm>
            <a:off x="1848591" y="101940"/>
            <a:ext cx="9312467" cy="1143000"/>
          </a:xfr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r>
              <a:rPr lang="nl-NL" dirty="0" smtClean="0"/>
              <a:t>Positie Woningcorporaties</a:t>
            </a:r>
            <a:endParaRPr lang="nl-NL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Woningwet voornamelijk sociale woningbouw</a:t>
            </a:r>
          </a:p>
          <a:p>
            <a:r>
              <a:rPr lang="nl-NL" dirty="0" smtClean="0"/>
              <a:t>Verduurzamingsopgave</a:t>
            </a:r>
          </a:p>
          <a:p>
            <a:r>
              <a:rPr lang="nl-NL" dirty="0" smtClean="0"/>
              <a:t>Betaalbaarheid</a:t>
            </a:r>
          </a:p>
          <a:p>
            <a:r>
              <a:rPr lang="nl-NL" dirty="0" smtClean="0"/>
              <a:t>Nieuwbouw (o.a. statushouders)</a:t>
            </a:r>
          </a:p>
          <a:p>
            <a:r>
              <a:rPr lang="nl-NL" dirty="0" smtClean="0"/>
              <a:t>Benchmerk Aedes, behoefte aan vergelijking</a:t>
            </a:r>
          </a:p>
          <a:p>
            <a:r>
              <a:rPr lang="nl-NL" dirty="0" smtClean="0"/>
              <a:t>Veel risicomanagement en verantwoording</a:t>
            </a:r>
          </a:p>
          <a:p>
            <a:endParaRPr lang="nl-NL" dirty="0"/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23-03-2017</a:t>
            </a:r>
            <a:endParaRPr lang="nl-NL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C6369-7E10-4707-95E0-0BBB7D662B8C}" type="slidenum">
              <a:rPr lang="nl-NL" smtClean="0"/>
              <a:t>2</a:t>
            </a:fld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18" y="5873496"/>
            <a:ext cx="1621536" cy="984504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318" y="6067425"/>
            <a:ext cx="1162050" cy="79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405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nl-NL" dirty="0" smtClean="0"/>
          </a:p>
          <a:p>
            <a:r>
              <a:rPr lang="nl-NL" sz="11200" dirty="0" smtClean="0"/>
              <a:t>Regisserend opdrachtgeverschap</a:t>
            </a:r>
          </a:p>
          <a:p>
            <a:endParaRPr lang="nl-NL" sz="11200" dirty="0" smtClean="0"/>
          </a:p>
          <a:p>
            <a:r>
              <a:rPr lang="nl-NL" sz="11200" dirty="0" smtClean="0"/>
              <a:t>Uitvoering door markt</a:t>
            </a:r>
          </a:p>
          <a:p>
            <a:endParaRPr lang="nl-NL" sz="11200" dirty="0" smtClean="0"/>
          </a:p>
          <a:p>
            <a:r>
              <a:rPr lang="nl-NL" sz="11200" dirty="0" smtClean="0"/>
              <a:t>Prestatieafspraken maken (kwaliteit)</a:t>
            </a:r>
          </a:p>
          <a:p>
            <a:endParaRPr lang="nl-NL" sz="11200" dirty="0" smtClean="0"/>
          </a:p>
          <a:p>
            <a:r>
              <a:rPr lang="nl-NL" sz="11200" dirty="0" smtClean="0"/>
              <a:t>Risicoafdekking</a:t>
            </a:r>
          </a:p>
          <a:p>
            <a:endParaRPr lang="nl-NL" sz="11200" dirty="0" smtClean="0"/>
          </a:p>
          <a:p>
            <a:r>
              <a:rPr lang="nl-NL" sz="11200" dirty="0" smtClean="0"/>
              <a:t>Hoe verantwoord je dit in- en extern</a:t>
            </a:r>
          </a:p>
          <a:p>
            <a:pPr marL="0" indent="0">
              <a:buNone/>
            </a:pPr>
            <a:endParaRPr lang="nl-NL" dirty="0" smtClean="0"/>
          </a:p>
          <a:p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 </a:t>
            </a:r>
          </a:p>
          <a:p>
            <a:pPr marL="0" indent="0">
              <a:buNone/>
            </a:pPr>
            <a:r>
              <a:rPr lang="nl-NL" dirty="0" smtClean="0"/>
              <a:t>   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23-03-2017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62031-8D32-459E-92C7-C62099EDA50D}" type="slidenum">
              <a:rPr lang="nl-NL" smtClean="0"/>
              <a:t>3</a:t>
            </a:fld>
            <a:endParaRPr lang="nl-NL"/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1769629" y="500062"/>
            <a:ext cx="9391429" cy="132556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 smtClean="0"/>
              <a:t>Wat is regiecorporatie</a:t>
            </a:r>
            <a:endParaRPr lang="nl-NL" dirty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18" y="5873496"/>
            <a:ext cx="1621536" cy="984504"/>
          </a:xfrm>
          <a:prstGeom prst="rect">
            <a:avLst/>
          </a:prstGeom>
        </p:spPr>
      </p:pic>
      <p:pic>
        <p:nvPicPr>
          <p:cNvPr id="2" name="Afbeelding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5089" y="6067425"/>
            <a:ext cx="1162050" cy="79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474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nl-NL" dirty="0" smtClean="0"/>
              <a:t>Ketensamenwerking</a:t>
            </a:r>
          </a:p>
          <a:p>
            <a:pPr>
              <a:buFontTx/>
              <a:buChar char="-"/>
            </a:pPr>
            <a:r>
              <a:rPr lang="nl-NL" dirty="0" smtClean="0"/>
              <a:t>Co-</a:t>
            </a:r>
            <a:r>
              <a:rPr lang="nl-NL" dirty="0" err="1" smtClean="0"/>
              <a:t>makerschap</a:t>
            </a:r>
            <a:endParaRPr lang="nl-NL" dirty="0" smtClean="0"/>
          </a:p>
          <a:p>
            <a:pPr>
              <a:buFontTx/>
              <a:buChar char="-"/>
            </a:pPr>
            <a:r>
              <a:rPr lang="nl-NL" dirty="0" smtClean="0"/>
              <a:t>Werken in bouwteam</a:t>
            </a:r>
          </a:p>
          <a:p>
            <a:pPr>
              <a:buFontTx/>
              <a:buChar char="-"/>
            </a:pPr>
            <a:r>
              <a:rPr lang="nl-NL" dirty="0" err="1" smtClean="0"/>
              <a:t>Beautycontest</a:t>
            </a:r>
            <a:r>
              <a:rPr lang="nl-NL" dirty="0" smtClean="0"/>
              <a:t> of aanbesteden (plat)</a:t>
            </a:r>
          </a:p>
          <a:p>
            <a:pPr>
              <a:buFontTx/>
              <a:buChar char="-"/>
            </a:pPr>
            <a:r>
              <a:rPr lang="nl-NL" dirty="0" smtClean="0"/>
              <a:t>Design, </a:t>
            </a:r>
            <a:r>
              <a:rPr lang="nl-NL" dirty="0" err="1" smtClean="0"/>
              <a:t>build</a:t>
            </a:r>
            <a:r>
              <a:rPr lang="nl-NL" dirty="0" smtClean="0"/>
              <a:t>, maintenance</a:t>
            </a:r>
          </a:p>
          <a:p>
            <a:pPr>
              <a:buFontTx/>
              <a:buChar char="-"/>
            </a:pPr>
            <a:r>
              <a:rPr lang="nl-NL" dirty="0" err="1" smtClean="0"/>
              <a:t>Preferred</a:t>
            </a:r>
            <a:r>
              <a:rPr lang="nl-NL" dirty="0" smtClean="0"/>
              <a:t> </a:t>
            </a:r>
            <a:r>
              <a:rPr lang="nl-NL" dirty="0" err="1" smtClean="0"/>
              <a:t>supplier</a:t>
            </a:r>
            <a:endParaRPr lang="nl-NL" dirty="0" smtClean="0"/>
          </a:p>
          <a:p>
            <a:pPr>
              <a:buFontTx/>
              <a:buChar char="-"/>
            </a:pPr>
            <a:r>
              <a:rPr lang="nl-NL" dirty="0" smtClean="0"/>
              <a:t>Rol regisseur Guus Verstraete</a:t>
            </a:r>
          </a:p>
          <a:p>
            <a:pPr>
              <a:buFontTx/>
              <a:buChar char="-"/>
            </a:pPr>
            <a:endParaRPr lang="nl-NL" dirty="0" smtClean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23-03-2017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62031-8D32-459E-92C7-C62099EDA50D}" type="slidenum">
              <a:rPr lang="nl-NL" smtClean="0"/>
              <a:t>4</a:t>
            </a:fld>
            <a:endParaRPr lang="nl-NL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336306" cy="1325563"/>
          </a:xfr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r>
              <a:rPr lang="nl-NL" dirty="0" smtClean="0"/>
              <a:t>Vormen</a:t>
            </a:r>
            <a:endParaRPr lang="nl-NL" dirty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18" y="5873496"/>
            <a:ext cx="1621536" cy="984504"/>
          </a:xfrm>
          <a:prstGeom prst="rect">
            <a:avLst/>
          </a:prstGeom>
        </p:spPr>
      </p:pic>
      <p:pic>
        <p:nvPicPr>
          <p:cNvPr id="2" name="Afbeelding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860" y="6067425"/>
            <a:ext cx="1162050" cy="79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966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Ervaring met partijen</a:t>
            </a:r>
          </a:p>
          <a:p>
            <a:r>
              <a:rPr lang="nl-NL" dirty="0" smtClean="0"/>
              <a:t>Bewonersparticipatie</a:t>
            </a:r>
          </a:p>
          <a:p>
            <a:r>
              <a:rPr lang="nl-NL" dirty="0" smtClean="0"/>
              <a:t>Visueel maken</a:t>
            </a:r>
          </a:p>
          <a:p>
            <a:r>
              <a:rPr lang="nl-NL" dirty="0" smtClean="0"/>
              <a:t>Effectief versus </a:t>
            </a:r>
            <a:r>
              <a:rPr lang="nl-NL" dirty="0" err="1" smtClean="0"/>
              <a:t>efficïent</a:t>
            </a:r>
            <a:endParaRPr lang="nl-NL" dirty="0" smtClean="0"/>
          </a:p>
          <a:p>
            <a:r>
              <a:rPr lang="nl-NL" dirty="0" smtClean="0"/>
              <a:t>Rol kostendeskundigen</a:t>
            </a:r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23-03-2017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62031-8D32-459E-92C7-C62099EDA50D}" type="slidenum">
              <a:rPr lang="nl-NL" smtClean="0"/>
              <a:t>5</a:t>
            </a:fld>
            <a:endParaRPr lang="nl-NL"/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838200" y="365125"/>
            <a:ext cx="10336306" cy="132556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 smtClean="0"/>
              <a:t>Waarom</a:t>
            </a:r>
            <a:endParaRPr lang="nl-NL" dirty="0"/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61" y="5897323"/>
            <a:ext cx="1621677" cy="981541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4204" y="6067425"/>
            <a:ext cx="1162050" cy="79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583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err="1" smtClean="0"/>
              <a:t>Governancecode</a:t>
            </a:r>
            <a:r>
              <a:rPr lang="nl-NL" dirty="0" smtClean="0"/>
              <a:t> (alles controleren)</a:t>
            </a:r>
          </a:p>
          <a:p>
            <a:endParaRPr lang="nl-NL" dirty="0" smtClean="0"/>
          </a:p>
          <a:p>
            <a:r>
              <a:rPr lang="nl-NL" dirty="0" smtClean="0"/>
              <a:t>Verantwoorden vooral intern/extern aanbesteden makkelijker</a:t>
            </a:r>
          </a:p>
          <a:p>
            <a:endParaRPr lang="nl-NL" dirty="0" smtClean="0"/>
          </a:p>
          <a:p>
            <a:r>
              <a:rPr lang="nl-NL" dirty="0" smtClean="0"/>
              <a:t>Onbekendheid bij partijen 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23-03-2017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62031-8D32-459E-92C7-C62099EDA50D}" type="slidenum">
              <a:rPr lang="nl-NL" smtClean="0"/>
              <a:t>6</a:t>
            </a:fld>
            <a:endParaRPr lang="nl-NL"/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838200" y="365125"/>
            <a:ext cx="10336306" cy="132556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 smtClean="0"/>
              <a:t>Nadelen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18" y="5873496"/>
            <a:ext cx="1621536" cy="984504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317" y="6067425"/>
            <a:ext cx="1162050" cy="79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571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Stelling 1:</a:t>
            </a:r>
          </a:p>
          <a:p>
            <a:r>
              <a:rPr lang="nl-NL" dirty="0" smtClean="0"/>
              <a:t>Regisseren opdrachtgeverschap (RO) vereist vertrouwen en open transparante informatie en communicatie</a:t>
            </a:r>
          </a:p>
          <a:p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Stelling 2:</a:t>
            </a:r>
            <a:endParaRPr lang="nl-NL" dirty="0"/>
          </a:p>
          <a:p>
            <a:r>
              <a:rPr lang="nl-NL" dirty="0" smtClean="0"/>
              <a:t>RO vereist duidelijk vastleggen wat einddoel is en niet de weg er naar toe</a:t>
            </a:r>
          </a:p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23-03-2017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62031-8D32-459E-92C7-C62099EDA50D}" type="slidenum">
              <a:rPr lang="nl-NL" smtClean="0"/>
              <a:t>7</a:t>
            </a:fld>
            <a:endParaRPr lang="nl-NL"/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838200" y="365125"/>
            <a:ext cx="10336306" cy="132556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 smtClean="0"/>
              <a:t>Stellingen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18" y="5873496"/>
            <a:ext cx="1621536" cy="984504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5089" y="6067425"/>
            <a:ext cx="1162050" cy="79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6286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Stelling 3:</a:t>
            </a:r>
          </a:p>
          <a:p>
            <a:r>
              <a:rPr lang="nl-NL" dirty="0" smtClean="0"/>
              <a:t>Realiseer je dat het merendeel van de klachten bij corporaties zit in de uitvoering van onderhoud en renovatie</a:t>
            </a:r>
          </a:p>
          <a:p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Stelling 4</a:t>
            </a:r>
            <a:endParaRPr lang="nl-NL" dirty="0"/>
          </a:p>
          <a:p>
            <a:r>
              <a:rPr lang="nl-NL" dirty="0" smtClean="0"/>
              <a:t>RO is meer gericht op</a:t>
            </a:r>
            <a:r>
              <a:rPr lang="nl-NL" u="sng" dirty="0" smtClean="0"/>
              <a:t> kwaliteit </a:t>
            </a:r>
            <a:r>
              <a:rPr lang="nl-NL" dirty="0" smtClean="0"/>
              <a:t>(ook in de processen) dan op de laagste prijs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23-03-2017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62031-8D32-459E-92C7-C62099EDA50D}" type="slidenum">
              <a:rPr lang="nl-NL" smtClean="0"/>
              <a:t>8</a:t>
            </a:fld>
            <a:endParaRPr lang="nl-NL"/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838200" y="365125"/>
            <a:ext cx="10336306" cy="132556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 smtClean="0"/>
              <a:t>Stellingen - vervolg -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18" y="5873496"/>
            <a:ext cx="1621536" cy="984504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4203" y="6067425"/>
            <a:ext cx="1162050" cy="79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51364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200</Words>
  <Application>Microsoft Office PowerPoint</Application>
  <PresentationFormat>Breedbeeld</PresentationFormat>
  <Paragraphs>82</Paragraphs>
  <Slides>8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Kantoorthema</vt:lpstr>
      <vt:lpstr>De Regiecorporatie</vt:lpstr>
      <vt:lpstr>Positie Woningcorporaties</vt:lpstr>
      <vt:lpstr>PowerPoint-presentatie</vt:lpstr>
      <vt:lpstr>Vormen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Themabijeenkomst VTW</dc:title>
  <dc:creator>HP Pro 3520;Liesanne Erents</dc:creator>
  <cp:lastModifiedBy>Liesanne Erents</cp:lastModifiedBy>
  <cp:revision>35</cp:revision>
  <cp:lastPrinted>2017-03-20T12:14:49Z</cp:lastPrinted>
  <dcterms:created xsi:type="dcterms:W3CDTF">2013-11-20T17:17:08Z</dcterms:created>
  <dcterms:modified xsi:type="dcterms:W3CDTF">2017-03-20T12:17:52Z</dcterms:modified>
</cp:coreProperties>
</file>